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62" r:id="rId2"/>
    <p:sldId id="263" r:id="rId3"/>
    <p:sldId id="291" r:id="rId4"/>
    <p:sldId id="293" r:id="rId5"/>
    <p:sldId id="294" r:id="rId6"/>
    <p:sldId id="295" r:id="rId7"/>
    <p:sldId id="296" r:id="rId8"/>
    <p:sldId id="301" r:id="rId9"/>
    <p:sldId id="302" r:id="rId10"/>
    <p:sldId id="303" r:id="rId11"/>
    <p:sldId id="297" r:id="rId12"/>
    <p:sldId id="298" r:id="rId13"/>
    <p:sldId id="299" r:id="rId14"/>
    <p:sldId id="300" r:id="rId15"/>
    <p:sldId id="29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67D"/>
    <a:srgbClr val="7CEB99"/>
    <a:srgbClr val="FFC6C6"/>
    <a:srgbClr val="FFCE3C"/>
    <a:srgbClr val="C5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 snapToGrid="0">
      <p:cViewPr>
        <p:scale>
          <a:sx n="60" d="100"/>
          <a:sy n="60" d="100"/>
        </p:scale>
        <p:origin x="898" y="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304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5;p16">
            <a:extLst>
              <a:ext uri="{FF2B5EF4-FFF2-40B4-BE49-F238E27FC236}">
                <a16:creationId xmlns:a16="http://schemas.microsoft.com/office/drawing/2014/main" id="{1786AE97-B490-0959-BF88-EC671B47F94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5">
            <a:extLst>
              <a:ext uri="{FF2B5EF4-FFF2-40B4-BE49-F238E27FC236}">
                <a16:creationId xmlns:a16="http://schemas.microsoft.com/office/drawing/2014/main" id="{CBAD17D3-B70B-82F5-0523-B64FADD808E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5;p16">
            <a:extLst>
              <a:ext uri="{FF2B5EF4-FFF2-40B4-BE49-F238E27FC236}">
                <a16:creationId xmlns:a16="http://schemas.microsoft.com/office/drawing/2014/main" id="{17F00D0C-8BE9-84D8-54C8-1F1F2ACD164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En blanc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66E1631D-6C90-DE42-2129-2BB5D078D03F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edfacatativa.gov.co/Sitio_nuevo/wp-content/uploads/2020/02/Ley-1010-acoso_laboral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5C6F2-9034-5162-C9C7-72B5F4A3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571750"/>
            <a:ext cx="8520600" cy="841800"/>
          </a:xfrm>
        </p:spPr>
        <p:txBody>
          <a:bodyPr>
            <a:normAutofit fontScale="90000"/>
          </a:bodyPr>
          <a:lstStyle/>
          <a:p>
            <a:r>
              <a:rPr lang="es-CO" dirty="0"/>
              <a:t>Comité de Convivencia Laboral – Educación</a:t>
            </a:r>
            <a:br>
              <a:rPr lang="es-CO" dirty="0"/>
            </a:br>
            <a:r>
              <a:rPr lang="es-CO" b="0" i="0" u="none" strike="noStrike" dirty="0">
                <a:solidFill>
                  <a:schemeClr val="tx1"/>
                </a:solidFill>
                <a:effectLst/>
                <a:latin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Ley de Acoso Laboral (Ley 1010 de 2006</a:t>
            </a:r>
            <a:r>
              <a:rPr lang="es-CO" b="0" i="0" dirty="0">
                <a:solidFill>
                  <a:schemeClr val="tx1"/>
                </a:solidFill>
                <a:effectLst/>
                <a:latin typeface="Quicksand"/>
              </a:rPr>
              <a:t>)</a:t>
            </a:r>
            <a:br>
              <a:rPr lang="es-CO" dirty="0">
                <a:solidFill>
                  <a:schemeClr val="tx1"/>
                </a:solidFill>
              </a:rPr>
            </a:br>
            <a:br>
              <a:rPr lang="es-CO" sz="2000" dirty="0">
                <a:solidFill>
                  <a:schemeClr val="tx1"/>
                </a:solidFill>
              </a:rPr>
            </a:br>
            <a:r>
              <a:rPr lang="es-CO" sz="2000" dirty="0"/>
              <a:t>Diana Ximena Álvarez Torres</a:t>
            </a:r>
            <a:br>
              <a:rPr lang="es-CO" sz="2000" dirty="0"/>
            </a:br>
            <a:r>
              <a:rPr lang="es-CO" sz="2000" dirty="0"/>
              <a:t>Tesorera SUTEQ</a:t>
            </a:r>
            <a:br>
              <a:rPr lang="es-CO" sz="2000" dirty="0"/>
            </a:b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09923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048F5-DAB9-6987-34C8-B64F48344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98B8DD-3BB5-9328-81B4-9D2A0F8803DB}"/>
              </a:ext>
            </a:extLst>
          </p:cNvPr>
          <p:cNvSpPr txBox="1"/>
          <p:nvPr/>
        </p:nvSpPr>
        <p:spPr>
          <a:xfrm>
            <a:off x="781050" y="721659"/>
            <a:ext cx="738739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b="0" i="1" dirty="0">
                <a:solidFill>
                  <a:schemeClr val="tx1"/>
                </a:solidFill>
                <a:effectLst/>
                <a:latin typeface="Quicksand"/>
              </a:rPr>
              <a:t>¿Qué pasa si el Comité de </a:t>
            </a:r>
            <a:r>
              <a:rPr lang="es-CO" sz="2400" i="1" dirty="0">
                <a:solidFill>
                  <a:schemeClr val="tx1"/>
                </a:solidFill>
                <a:latin typeface="Quicksand"/>
              </a:rPr>
              <a:t>Convivencia Laboral de la Institución no resuelve la situación?</a:t>
            </a:r>
            <a:endParaRPr lang="es-CO" sz="2400" b="0" i="1" dirty="0">
              <a:solidFill>
                <a:schemeClr val="tx1"/>
              </a:solidFill>
              <a:effectLst/>
              <a:latin typeface="Garnett Regular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42A988-C4C2-CE85-DA7F-1727436EA7DA}"/>
              </a:ext>
            </a:extLst>
          </p:cNvPr>
          <p:cNvSpPr txBox="1"/>
          <p:nvPr/>
        </p:nvSpPr>
        <p:spPr>
          <a:xfrm>
            <a:off x="880477" y="2007452"/>
            <a:ext cx="73830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latin typeface="Quicksand"/>
              </a:rPr>
              <a:t>Si el Comité de Convivencia Institucional  no logra conciliar entre las partes y resolver la situación presentada, debe remitir el caso al Comité de Convivencia Laboral establecido en la Entidad Territorial Correspondiente. Allí se debe seguir la ruta establecida para la atención y conciliación del conflicto.</a:t>
            </a:r>
          </a:p>
        </p:txBody>
      </p:sp>
    </p:spTree>
    <p:extLst>
      <p:ext uri="{BB962C8B-B14F-4D97-AF65-F5344CB8AC3E}">
        <p14:creationId xmlns:p14="http://schemas.microsoft.com/office/powerpoint/2010/main" val="67299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6199F-38AE-7DD4-AD4C-5C7A1D7F8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7305DA-4C75-5545-A946-D2F7CF3984AF}"/>
              </a:ext>
            </a:extLst>
          </p:cNvPr>
          <p:cNvSpPr txBox="1"/>
          <p:nvPr/>
        </p:nvSpPr>
        <p:spPr>
          <a:xfrm>
            <a:off x="878305" y="240239"/>
            <a:ext cx="738739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i="1" dirty="0">
                <a:solidFill>
                  <a:schemeClr val="tx1"/>
                </a:solidFill>
                <a:latin typeface="Quicksand"/>
              </a:rPr>
              <a:t>Ruta de acción del Comité de Convivencia Laboral Ente Territorial</a:t>
            </a:r>
            <a:endParaRPr lang="es-CO" sz="2400" b="0" i="1" dirty="0">
              <a:solidFill>
                <a:schemeClr val="tx1"/>
              </a:solidFill>
              <a:effectLst/>
              <a:latin typeface="Garnett Regular"/>
            </a:endParaRPr>
          </a:p>
        </p:txBody>
      </p:sp>
      <p:sp>
        <p:nvSpPr>
          <p:cNvPr id="3" name="Diagrama de flujo: terminador 2">
            <a:extLst>
              <a:ext uri="{FF2B5EF4-FFF2-40B4-BE49-F238E27FC236}">
                <a16:creationId xmlns:a16="http://schemas.microsoft.com/office/drawing/2014/main" id="{20121300-39C5-4DDB-8CD0-E16BCAADF3C2}"/>
              </a:ext>
            </a:extLst>
          </p:cNvPr>
          <p:cNvSpPr/>
          <p:nvPr/>
        </p:nvSpPr>
        <p:spPr>
          <a:xfrm>
            <a:off x="2458500" y="1352647"/>
            <a:ext cx="1315356" cy="320221"/>
          </a:xfrm>
          <a:prstGeom prst="flowChartTerminator">
            <a:avLst/>
          </a:prstGeom>
          <a:ln w="158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Inicio</a:t>
            </a:r>
          </a:p>
        </p:txBody>
      </p:sp>
      <p:sp>
        <p:nvSpPr>
          <p:cNvPr id="4" name="CuadroTexto 64">
            <a:extLst>
              <a:ext uri="{FF2B5EF4-FFF2-40B4-BE49-F238E27FC236}">
                <a16:creationId xmlns:a16="http://schemas.microsoft.com/office/drawing/2014/main" id="{A208EB38-4E5F-F221-9B71-D3911EEDD2DE}"/>
              </a:ext>
            </a:extLst>
          </p:cNvPr>
          <p:cNvSpPr txBox="1"/>
          <p:nvPr/>
        </p:nvSpPr>
        <p:spPr>
          <a:xfrm>
            <a:off x="2046791" y="1798635"/>
            <a:ext cx="2181225" cy="571500"/>
          </a:xfrm>
          <a:prstGeom prst="rect">
            <a:avLst/>
          </a:prstGeom>
          <a:solidFill>
            <a:schemeClr val="lt1"/>
          </a:solidFill>
          <a:ln w="15875" cmpd="sng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1. Recibir la Queja con presunta incidencia de Acoso Laboral por los canales</a:t>
            </a:r>
            <a:r>
              <a:rPr lang="es-CO" sz="10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de atención.</a:t>
            </a:r>
            <a:endParaRPr lang="es-CO" sz="1000" b="1">
              <a:solidFill>
                <a:srgbClr val="7030A0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ctr" eaLnBrk="1" fontAlgn="auto" latinLnBrk="0" hangingPunct="1"/>
            <a:endParaRPr lang="es-CO" sz="100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2AFC95EA-289E-4C79-B5E4-38A4294EFBFF}"/>
              </a:ext>
            </a:extLst>
          </p:cNvPr>
          <p:cNvSpPr txBox="1"/>
          <p:nvPr/>
        </p:nvSpPr>
        <p:spPr>
          <a:xfrm>
            <a:off x="2036178" y="2536406"/>
            <a:ext cx="2160000" cy="432000"/>
          </a:xfrm>
          <a:prstGeom prst="rect">
            <a:avLst/>
          </a:prstGeom>
          <a:solidFill>
            <a:schemeClr val="lt1"/>
          </a:solidFill>
          <a:ln w="15875" cmpd="sng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latinLnBrk="0" hangingPunct="1"/>
            <a:r>
              <a:rPr lang="es-CO" sz="100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2. Verificar</a:t>
            </a:r>
            <a:r>
              <a:rPr lang="es-CO" sz="10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requisitos de la Queja </a:t>
            </a:r>
            <a:endParaRPr lang="es-CO" sz="100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8" name="Diagrama de flujo: decisión 7">
            <a:extLst>
              <a:ext uri="{FF2B5EF4-FFF2-40B4-BE49-F238E27FC236}">
                <a16:creationId xmlns:a16="http://schemas.microsoft.com/office/drawing/2014/main" id="{6E9B6D69-5402-4FED-B8AA-1D6B7F664EFB}"/>
              </a:ext>
            </a:extLst>
          </p:cNvPr>
          <p:cNvSpPr/>
          <p:nvPr/>
        </p:nvSpPr>
        <p:spPr>
          <a:xfrm>
            <a:off x="2068016" y="3157477"/>
            <a:ext cx="2160000" cy="676275"/>
          </a:xfrm>
          <a:prstGeom prst="flowChartDecision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sz="1100"/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44E6396C-E11E-458D-9960-85BE36A660E1}"/>
              </a:ext>
            </a:extLst>
          </p:cNvPr>
          <p:cNvSpPr txBox="1"/>
          <p:nvPr/>
        </p:nvSpPr>
        <p:spPr>
          <a:xfrm>
            <a:off x="2268347" y="3394350"/>
            <a:ext cx="1738112" cy="36139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/>
              <a:t>¿Queja cumple requisito</a:t>
            </a:r>
            <a:r>
              <a:rPr lang="es-CO" sz="1000" baseline="0"/>
              <a:t>s ?</a:t>
            </a:r>
            <a:endParaRPr lang="es-CO" sz="1000"/>
          </a:p>
        </p:txBody>
      </p:sp>
      <p:sp>
        <p:nvSpPr>
          <p:cNvPr id="10" name="CuadroTexto 25">
            <a:extLst>
              <a:ext uri="{FF2B5EF4-FFF2-40B4-BE49-F238E27FC236}">
                <a16:creationId xmlns:a16="http://schemas.microsoft.com/office/drawing/2014/main" id="{83886FC7-3CBD-431D-8918-27947BEC50A9}"/>
              </a:ext>
            </a:extLst>
          </p:cNvPr>
          <p:cNvSpPr txBox="1"/>
          <p:nvPr/>
        </p:nvSpPr>
        <p:spPr>
          <a:xfrm>
            <a:off x="5215193" y="2765615"/>
            <a:ext cx="1895474" cy="456642"/>
          </a:xfrm>
          <a:prstGeom prst="rect">
            <a:avLst/>
          </a:prstGeom>
          <a:solidFill>
            <a:schemeClr val="lt1"/>
          </a:solidFill>
          <a:ln w="15875" cmpd="sng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latinLnBrk="0" hangingPunct="1"/>
            <a:r>
              <a:rPr lang="es-CO" sz="100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Solicitar ampliación y/o aclaración de la Queja?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7876A1F-482E-010A-6FC2-53846C988F17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4228016" y="2993936"/>
            <a:ext cx="987177" cy="501679"/>
          </a:xfrm>
          <a:prstGeom prst="straightConnector1">
            <a:avLst/>
          </a:prstGeom>
          <a:ln>
            <a:solidFill>
              <a:srgbClr val="A216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grama de flujo: decisión 12">
            <a:extLst>
              <a:ext uri="{FF2B5EF4-FFF2-40B4-BE49-F238E27FC236}">
                <a16:creationId xmlns:a16="http://schemas.microsoft.com/office/drawing/2014/main" id="{59026443-E4F5-42CC-B346-DCFA03E0C61B}"/>
              </a:ext>
            </a:extLst>
          </p:cNvPr>
          <p:cNvSpPr/>
          <p:nvPr/>
        </p:nvSpPr>
        <p:spPr>
          <a:xfrm>
            <a:off x="5063058" y="3394350"/>
            <a:ext cx="2143126" cy="581026"/>
          </a:xfrm>
          <a:prstGeom prst="flowChartDecision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sz="1100"/>
          </a:p>
        </p:txBody>
      </p:sp>
      <p:sp>
        <p:nvSpPr>
          <p:cNvPr id="14" name="CuadroTexto 44">
            <a:extLst>
              <a:ext uri="{FF2B5EF4-FFF2-40B4-BE49-F238E27FC236}">
                <a16:creationId xmlns:a16="http://schemas.microsoft.com/office/drawing/2014/main" id="{1D59DC68-7F10-4500-A3E8-89CA795CD30B}"/>
              </a:ext>
            </a:extLst>
          </p:cNvPr>
          <p:cNvSpPr txBox="1"/>
          <p:nvPr/>
        </p:nvSpPr>
        <p:spPr>
          <a:xfrm>
            <a:off x="5129734" y="3498573"/>
            <a:ext cx="2009774" cy="51434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/>
              <a:t>Presenta</a:t>
            </a:r>
            <a:r>
              <a:rPr lang="es-CO" sz="1000" baseline="0"/>
              <a:t> ampliación y/o aclaración?</a:t>
            </a:r>
            <a:endParaRPr lang="es-CO" sz="100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CEC0E68-E5FF-41FC-93C4-91428D427C54}"/>
              </a:ext>
            </a:extLst>
          </p:cNvPr>
          <p:cNvCxnSpPr/>
          <p:nvPr/>
        </p:nvCxnSpPr>
        <p:spPr>
          <a:xfrm flipH="1">
            <a:off x="6134620" y="3972239"/>
            <a:ext cx="1" cy="289812"/>
          </a:xfrm>
          <a:prstGeom prst="straightConnector1">
            <a:avLst/>
          </a:prstGeom>
          <a:ln w="158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50">
            <a:extLst>
              <a:ext uri="{FF2B5EF4-FFF2-40B4-BE49-F238E27FC236}">
                <a16:creationId xmlns:a16="http://schemas.microsoft.com/office/drawing/2014/main" id="{9758F3CD-B344-4BE9-80D6-19C0585DCB05}"/>
              </a:ext>
            </a:extLst>
          </p:cNvPr>
          <p:cNvSpPr txBox="1"/>
          <p:nvPr/>
        </p:nvSpPr>
        <p:spPr>
          <a:xfrm>
            <a:off x="6121167" y="3980045"/>
            <a:ext cx="428066" cy="1921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/>
              <a:t>No</a:t>
            </a:r>
          </a:p>
        </p:txBody>
      </p:sp>
      <p:sp>
        <p:nvSpPr>
          <p:cNvPr id="17" name="Diagrama de flujo: combinar 16">
            <a:extLst>
              <a:ext uri="{FF2B5EF4-FFF2-40B4-BE49-F238E27FC236}">
                <a16:creationId xmlns:a16="http://schemas.microsoft.com/office/drawing/2014/main" id="{6E0F0D9B-680B-4567-8B5F-E0EBB27835D0}"/>
              </a:ext>
            </a:extLst>
          </p:cNvPr>
          <p:cNvSpPr/>
          <p:nvPr/>
        </p:nvSpPr>
        <p:spPr>
          <a:xfrm>
            <a:off x="5469803" y="4394013"/>
            <a:ext cx="1329634" cy="466725"/>
          </a:xfrm>
          <a:prstGeom prst="flowChartMerge">
            <a:avLst/>
          </a:prstGeom>
          <a:solidFill>
            <a:schemeClr val="bg1"/>
          </a:solidFill>
          <a:ln w="158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000">
                <a:solidFill>
                  <a:sysClr val="windowText" lastClr="000000"/>
                </a:solidFill>
              </a:rPr>
              <a:t>Archivo</a:t>
            </a:r>
          </a:p>
        </p:txBody>
      </p:sp>
    </p:spTree>
    <p:extLst>
      <p:ext uri="{BB962C8B-B14F-4D97-AF65-F5344CB8AC3E}">
        <p14:creationId xmlns:p14="http://schemas.microsoft.com/office/powerpoint/2010/main" val="41608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10DEF-5F9D-FDE7-E213-6FE474CF0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65A0D6-63A4-AB05-B390-97AE35AAB2C0}"/>
              </a:ext>
            </a:extLst>
          </p:cNvPr>
          <p:cNvSpPr txBox="1"/>
          <p:nvPr/>
        </p:nvSpPr>
        <p:spPr>
          <a:xfrm>
            <a:off x="770022" y="738699"/>
            <a:ext cx="738739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i="1" dirty="0">
                <a:solidFill>
                  <a:schemeClr val="tx1"/>
                </a:solidFill>
                <a:latin typeface="Quicksand"/>
              </a:rPr>
              <a:t>Ruta de acción del Comité de Convivencia Laboral</a:t>
            </a:r>
            <a:endParaRPr lang="es-CO" sz="2400" b="0" i="1" dirty="0">
              <a:solidFill>
                <a:schemeClr val="tx1"/>
              </a:solidFill>
              <a:effectLst/>
              <a:latin typeface="Garnett Regular"/>
            </a:endParaRPr>
          </a:p>
        </p:txBody>
      </p:sp>
      <p:sp>
        <p:nvSpPr>
          <p:cNvPr id="5" name="CuadroTexto 12">
            <a:extLst>
              <a:ext uri="{FF2B5EF4-FFF2-40B4-BE49-F238E27FC236}">
                <a16:creationId xmlns:a16="http://schemas.microsoft.com/office/drawing/2014/main" id="{BD471745-4DB5-4567-9766-45D7FEF097FA}"/>
              </a:ext>
            </a:extLst>
          </p:cNvPr>
          <p:cNvSpPr txBox="1"/>
          <p:nvPr/>
        </p:nvSpPr>
        <p:spPr>
          <a:xfrm>
            <a:off x="1612886" y="1420629"/>
            <a:ext cx="2340000" cy="596268"/>
          </a:xfrm>
          <a:prstGeom prst="rect">
            <a:avLst/>
          </a:prstGeom>
          <a:solidFill>
            <a:schemeClr val="lt1"/>
          </a:solidFill>
          <a:ln w="15875" cmpd="sng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3. Sesionar en Comité de Convivencia Laboral y escuchar a las partes involucradas de manera individual. </a:t>
            </a:r>
          </a:p>
          <a:p>
            <a:pPr marL="0" indent="0" algn="ctr" eaLnBrk="1" fontAlgn="auto" latinLnBrk="0" hangingPunct="1"/>
            <a:endParaRPr lang="es-CO" sz="100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Diagrama de flujo: decisión 6">
            <a:extLst>
              <a:ext uri="{FF2B5EF4-FFF2-40B4-BE49-F238E27FC236}">
                <a16:creationId xmlns:a16="http://schemas.microsoft.com/office/drawing/2014/main" id="{87410BB4-ECFB-4A74-8998-2775DA80CDC2}"/>
              </a:ext>
            </a:extLst>
          </p:cNvPr>
          <p:cNvSpPr/>
          <p:nvPr/>
        </p:nvSpPr>
        <p:spPr>
          <a:xfrm>
            <a:off x="1466861" y="2180664"/>
            <a:ext cx="2376000" cy="782171"/>
          </a:xfrm>
          <a:prstGeom prst="flowChartDecision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sz="1100"/>
          </a:p>
        </p:txBody>
      </p:sp>
      <p:sp>
        <p:nvSpPr>
          <p:cNvPr id="11" name="CuadroTexto 34">
            <a:extLst>
              <a:ext uri="{FF2B5EF4-FFF2-40B4-BE49-F238E27FC236}">
                <a16:creationId xmlns:a16="http://schemas.microsoft.com/office/drawing/2014/main" id="{36D10E3D-0907-4879-9D15-87CEA4E31C8F}"/>
              </a:ext>
            </a:extLst>
          </p:cNvPr>
          <p:cNvSpPr txBox="1"/>
          <p:nvPr/>
        </p:nvSpPr>
        <p:spPr>
          <a:xfrm>
            <a:off x="1834325" y="2301906"/>
            <a:ext cx="1677071" cy="5810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/>
              <a:t>¿Existe ánimo</a:t>
            </a:r>
            <a:r>
              <a:rPr lang="es-CO" sz="1000" baseline="0"/>
              <a:t> conciliatorio entre las partes</a:t>
            </a:r>
            <a:r>
              <a:rPr lang="es-CO" sz="1000"/>
              <a:t>?</a:t>
            </a:r>
          </a:p>
        </p:txBody>
      </p:sp>
      <p:sp>
        <p:nvSpPr>
          <p:cNvPr id="18" name="CuadroTexto 23">
            <a:extLst>
              <a:ext uri="{FF2B5EF4-FFF2-40B4-BE49-F238E27FC236}">
                <a16:creationId xmlns:a16="http://schemas.microsoft.com/office/drawing/2014/main" id="{B4E06032-C773-4ED9-AA6A-7B364AD5D0DC}"/>
              </a:ext>
            </a:extLst>
          </p:cNvPr>
          <p:cNvSpPr txBox="1"/>
          <p:nvPr/>
        </p:nvSpPr>
        <p:spPr>
          <a:xfrm>
            <a:off x="5280851" y="2301906"/>
            <a:ext cx="2028824" cy="585627"/>
          </a:xfrm>
          <a:prstGeom prst="rect">
            <a:avLst/>
          </a:prstGeom>
          <a:solidFill>
            <a:schemeClr val="lt1"/>
          </a:solidFill>
          <a:ln w="15875" cmpd="sng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latinLnBrk="0" hangingPunct="1"/>
            <a:r>
              <a:rPr lang="es-CO" sz="100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Remitir queja y diligencias adelantadas a la Procuraduría General de la Nación. </a:t>
            </a:r>
          </a:p>
        </p:txBody>
      </p:sp>
      <p:sp>
        <p:nvSpPr>
          <p:cNvPr id="19" name="CuadroTexto 36">
            <a:extLst>
              <a:ext uri="{FF2B5EF4-FFF2-40B4-BE49-F238E27FC236}">
                <a16:creationId xmlns:a16="http://schemas.microsoft.com/office/drawing/2014/main" id="{64065330-D741-4B25-97A3-D9AD3A06C40C}"/>
              </a:ext>
            </a:extLst>
          </p:cNvPr>
          <p:cNvSpPr txBox="1"/>
          <p:nvPr/>
        </p:nvSpPr>
        <p:spPr>
          <a:xfrm>
            <a:off x="4311775" y="2273416"/>
            <a:ext cx="428066" cy="3401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 dirty="0"/>
              <a:t>No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0796B6F-899B-A3BC-A731-2DA7FC724437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42861" y="2571749"/>
            <a:ext cx="1437990" cy="22971"/>
          </a:xfrm>
          <a:prstGeom prst="straightConnector1">
            <a:avLst/>
          </a:prstGeom>
          <a:ln>
            <a:solidFill>
              <a:srgbClr val="A216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6">
            <a:extLst>
              <a:ext uri="{FF2B5EF4-FFF2-40B4-BE49-F238E27FC236}">
                <a16:creationId xmlns:a16="http://schemas.microsoft.com/office/drawing/2014/main" id="{263444A1-FA3F-477F-BB4C-ACB25EF8FA2B}"/>
              </a:ext>
            </a:extLst>
          </p:cNvPr>
          <p:cNvSpPr txBox="1"/>
          <p:nvPr/>
        </p:nvSpPr>
        <p:spPr>
          <a:xfrm>
            <a:off x="1466861" y="3290369"/>
            <a:ext cx="2486025" cy="607925"/>
          </a:xfrm>
          <a:prstGeom prst="rect">
            <a:avLst/>
          </a:prstGeom>
          <a:solidFill>
            <a:schemeClr val="lt1"/>
          </a:solidFill>
          <a:ln w="15875" cmpd="sng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latinLnBrk="0" hangingPunct="1"/>
            <a:r>
              <a:rPr lang="es-CO" sz="100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4. Desarrollar audiencia de Conciliación para escuchar conjuntamente las partes involucradas.</a:t>
            </a:r>
          </a:p>
        </p:txBody>
      </p:sp>
      <p:sp>
        <p:nvSpPr>
          <p:cNvPr id="24" name="CuadroTexto 36">
            <a:extLst>
              <a:ext uri="{FF2B5EF4-FFF2-40B4-BE49-F238E27FC236}">
                <a16:creationId xmlns:a16="http://schemas.microsoft.com/office/drawing/2014/main" id="{B65E781E-04CC-90E4-4B64-F0636018A7D2}"/>
              </a:ext>
            </a:extLst>
          </p:cNvPr>
          <p:cNvSpPr txBox="1"/>
          <p:nvPr/>
        </p:nvSpPr>
        <p:spPr>
          <a:xfrm>
            <a:off x="2680324" y="3004173"/>
            <a:ext cx="428066" cy="3401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 dirty="0"/>
              <a:t>Si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7AE2880F-14E8-A758-A291-B74601084E3B}"/>
              </a:ext>
            </a:extLst>
          </p:cNvPr>
          <p:cNvCxnSpPr>
            <a:endCxn id="24" idx="1"/>
          </p:cNvCxnSpPr>
          <p:nvPr/>
        </p:nvCxnSpPr>
        <p:spPr>
          <a:xfrm>
            <a:off x="2672860" y="3004173"/>
            <a:ext cx="7464" cy="170081"/>
          </a:xfrm>
          <a:prstGeom prst="straightConnector1">
            <a:avLst/>
          </a:prstGeom>
          <a:ln>
            <a:solidFill>
              <a:srgbClr val="A216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iagrama de flujo: decisión 26">
            <a:extLst>
              <a:ext uri="{FF2B5EF4-FFF2-40B4-BE49-F238E27FC236}">
                <a16:creationId xmlns:a16="http://schemas.microsoft.com/office/drawing/2014/main" id="{83F46216-AE2F-4BDB-8534-D7C7273B5146}"/>
              </a:ext>
            </a:extLst>
          </p:cNvPr>
          <p:cNvSpPr/>
          <p:nvPr/>
        </p:nvSpPr>
        <p:spPr>
          <a:xfrm>
            <a:off x="1521873" y="4056580"/>
            <a:ext cx="2376000" cy="696441"/>
          </a:xfrm>
          <a:prstGeom prst="flowChartDecision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sz="110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BCD6DC5-D230-4749-9AE0-7D668873F85D}"/>
              </a:ext>
            </a:extLst>
          </p:cNvPr>
          <p:cNvSpPr txBox="1"/>
          <p:nvPr/>
        </p:nvSpPr>
        <p:spPr>
          <a:xfrm>
            <a:off x="1812442" y="4183632"/>
            <a:ext cx="1815912" cy="6667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/>
              <a:t>¿Se logra Acuerdo</a:t>
            </a:r>
            <a:r>
              <a:rPr lang="es-CO" sz="1000" baseline="0"/>
              <a:t> o Conciliación entre las partes involucradas?</a:t>
            </a:r>
            <a:endParaRPr lang="es-CO" sz="1000"/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F1987E46-97D4-1A9A-EA49-7237B3BC3C07}"/>
              </a:ext>
            </a:extLst>
          </p:cNvPr>
          <p:cNvCxnSpPr>
            <a:cxnSpLocks/>
          </p:cNvCxnSpPr>
          <p:nvPr/>
        </p:nvCxnSpPr>
        <p:spPr>
          <a:xfrm>
            <a:off x="3918923" y="4414390"/>
            <a:ext cx="1437990" cy="22971"/>
          </a:xfrm>
          <a:prstGeom prst="straightConnector1">
            <a:avLst/>
          </a:prstGeom>
          <a:ln>
            <a:solidFill>
              <a:srgbClr val="A216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36">
            <a:extLst>
              <a:ext uri="{FF2B5EF4-FFF2-40B4-BE49-F238E27FC236}">
                <a16:creationId xmlns:a16="http://schemas.microsoft.com/office/drawing/2014/main" id="{1D17D737-8F9C-9000-CC20-739A2C7D3F48}"/>
              </a:ext>
            </a:extLst>
          </p:cNvPr>
          <p:cNvSpPr txBox="1"/>
          <p:nvPr/>
        </p:nvSpPr>
        <p:spPr>
          <a:xfrm>
            <a:off x="4357967" y="4013551"/>
            <a:ext cx="428066" cy="3401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 dirty="0"/>
              <a:t>No</a:t>
            </a:r>
          </a:p>
        </p:txBody>
      </p:sp>
      <p:sp>
        <p:nvSpPr>
          <p:cNvPr id="31" name="CuadroTexto 23">
            <a:extLst>
              <a:ext uri="{FF2B5EF4-FFF2-40B4-BE49-F238E27FC236}">
                <a16:creationId xmlns:a16="http://schemas.microsoft.com/office/drawing/2014/main" id="{AB9038B8-E411-F26E-4E37-FC5E0A26032A}"/>
              </a:ext>
            </a:extLst>
          </p:cNvPr>
          <p:cNvSpPr txBox="1"/>
          <p:nvPr/>
        </p:nvSpPr>
        <p:spPr>
          <a:xfrm>
            <a:off x="5398260" y="4121576"/>
            <a:ext cx="2028824" cy="585627"/>
          </a:xfrm>
          <a:prstGeom prst="rect">
            <a:avLst/>
          </a:prstGeom>
          <a:solidFill>
            <a:schemeClr val="lt1"/>
          </a:solidFill>
          <a:ln w="15875" cmpd="sng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latinLnBrk="0" hangingPunct="1"/>
            <a:r>
              <a:rPr lang="es-CO" sz="100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Remitir queja y diligencias adelantadas a la Procuraduría General de la Nación. </a:t>
            </a:r>
          </a:p>
        </p:txBody>
      </p:sp>
    </p:spTree>
    <p:extLst>
      <p:ext uri="{BB962C8B-B14F-4D97-AF65-F5344CB8AC3E}">
        <p14:creationId xmlns:p14="http://schemas.microsoft.com/office/powerpoint/2010/main" val="68140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D198CC-D29C-5175-AB81-8B03F299BC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5332" y="664420"/>
            <a:ext cx="7513336" cy="55396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i="1" dirty="0">
                <a:solidFill>
                  <a:schemeClr val="tx1"/>
                </a:solidFill>
                <a:latin typeface="Quicksand"/>
              </a:rPr>
              <a:t>Ruta de acción del Comité de Convivencia Laboral</a:t>
            </a:r>
            <a:endParaRPr lang="es-CO" sz="2400" b="0" i="1" dirty="0">
              <a:solidFill>
                <a:schemeClr val="tx1"/>
              </a:solidFill>
              <a:effectLst/>
              <a:latin typeface="Garnett Regular"/>
            </a:endParaRPr>
          </a:p>
        </p:txBody>
      </p:sp>
      <p:sp>
        <p:nvSpPr>
          <p:cNvPr id="4" name="CuadroTexto 14">
            <a:extLst>
              <a:ext uri="{FF2B5EF4-FFF2-40B4-BE49-F238E27FC236}">
                <a16:creationId xmlns:a16="http://schemas.microsoft.com/office/drawing/2014/main" id="{B657D796-483A-4934-9F33-BF854F572BAC}"/>
              </a:ext>
            </a:extLst>
          </p:cNvPr>
          <p:cNvSpPr txBox="1"/>
          <p:nvPr/>
        </p:nvSpPr>
        <p:spPr>
          <a:xfrm>
            <a:off x="1453888" y="1594322"/>
            <a:ext cx="2486025" cy="727937"/>
          </a:xfrm>
          <a:prstGeom prst="rect">
            <a:avLst/>
          </a:prstGeom>
          <a:solidFill>
            <a:schemeClr val="lt1"/>
          </a:solidFill>
          <a:ln w="15875" cmpd="sng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latinLnBrk="0" hangingPunct="1"/>
            <a:r>
              <a:rPr lang="es-CO" sz="100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5. Firmar Acta de "Acuerdo de compromisos Mutuos" (Plan de Mejoramiento) con compromisos de las partes y recomendaciones del CCL.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AA87F97-1215-4565-8664-38174E410A7C}"/>
              </a:ext>
            </a:extLst>
          </p:cNvPr>
          <p:cNvCxnSpPr/>
          <p:nvPr/>
        </p:nvCxnSpPr>
        <p:spPr>
          <a:xfrm flipH="1">
            <a:off x="2696900" y="1218388"/>
            <a:ext cx="2137" cy="331690"/>
          </a:xfrm>
          <a:prstGeom prst="straightConnector1">
            <a:avLst/>
          </a:prstGeom>
          <a:ln w="158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30">
            <a:extLst>
              <a:ext uri="{FF2B5EF4-FFF2-40B4-BE49-F238E27FC236}">
                <a16:creationId xmlns:a16="http://schemas.microsoft.com/office/drawing/2014/main" id="{766DA01E-5AAB-4A61-B371-27AF258B96FE}"/>
              </a:ext>
            </a:extLst>
          </p:cNvPr>
          <p:cNvSpPr txBox="1"/>
          <p:nvPr/>
        </p:nvSpPr>
        <p:spPr>
          <a:xfrm>
            <a:off x="2354002" y="1262632"/>
            <a:ext cx="342898" cy="23756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/>
              <a:t>Sí</a:t>
            </a:r>
          </a:p>
        </p:txBody>
      </p:sp>
      <p:sp>
        <p:nvSpPr>
          <p:cNvPr id="7" name="CuadroTexto 52">
            <a:extLst>
              <a:ext uri="{FF2B5EF4-FFF2-40B4-BE49-F238E27FC236}">
                <a16:creationId xmlns:a16="http://schemas.microsoft.com/office/drawing/2014/main" id="{7889A316-1385-46F9-9977-D7FBA427A316}"/>
              </a:ext>
            </a:extLst>
          </p:cNvPr>
          <p:cNvSpPr txBox="1"/>
          <p:nvPr/>
        </p:nvSpPr>
        <p:spPr>
          <a:xfrm>
            <a:off x="1453888" y="2467574"/>
            <a:ext cx="2486025" cy="461238"/>
          </a:xfrm>
          <a:prstGeom prst="rect">
            <a:avLst/>
          </a:prstGeom>
          <a:solidFill>
            <a:schemeClr val="lt1"/>
          </a:solidFill>
          <a:ln w="15875" cmpd="sng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latinLnBrk="0" hangingPunct="1"/>
            <a:r>
              <a:rPr lang="es-CO" sz="100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6. Realizar seguimiento al "Acuerdo de compromisos Mutuos". </a:t>
            </a:r>
          </a:p>
        </p:txBody>
      </p:sp>
      <p:sp>
        <p:nvSpPr>
          <p:cNvPr id="8" name="Diagrama de flujo: decisión 7">
            <a:extLst>
              <a:ext uri="{FF2B5EF4-FFF2-40B4-BE49-F238E27FC236}">
                <a16:creationId xmlns:a16="http://schemas.microsoft.com/office/drawing/2014/main" id="{200C4E84-5819-46D0-A4D1-B762F785F19F}"/>
              </a:ext>
            </a:extLst>
          </p:cNvPr>
          <p:cNvSpPr/>
          <p:nvPr/>
        </p:nvSpPr>
        <p:spPr>
          <a:xfrm>
            <a:off x="1508899" y="3111171"/>
            <a:ext cx="2376000" cy="662266"/>
          </a:xfrm>
          <a:prstGeom prst="flowChartDecision">
            <a:avLst/>
          </a:prstGeom>
          <a:solidFill>
            <a:schemeClr val="bg1"/>
          </a:solidFill>
          <a:ln w="158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sz="1100"/>
          </a:p>
        </p:txBody>
      </p:sp>
      <p:sp>
        <p:nvSpPr>
          <p:cNvPr id="9" name="CuadroTexto 16">
            <a:extLst>
              <a:ext uri="{FF2B5EF4-FFF2-40B4-BE49-F238E27FC236}">
                <a16:creationId xmlns:a16="http://schemas.microsoft.com/office/drawing/2014/main" id="{088E9C2F-E342-47D4-831C-44387C21F62B}"/>
              </a:ext>
            </a:extLst>
          </p:cNvPr>
          <p:cNvSpPr txBox="1"/>
          <p:nvPr/>
        </p:nvSpPr>
        <p:spPr>
          <a:xfrm>
            <a:off x="1595809" y="3234896"/>
            <a:ext cx="2202179" cy="39108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 dirty="0"/>
              <a:t>¿Se cumple el </a:t>
            </a:r>
            <a:r>
              <a:rPr lang="es-CO" sz="1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Plan de Mejoramiento? </a:t>
            </a:r>
            <a:endParaRPr lang="es-CO" sz="1000" dirty="0"/>
          </a:p>
        </p:txBody>
      </p:sp>
      <p:sp>
        <p:nvSpPr>
          <p:cNvPr id="10" name="CuadroTexto 23">
            <a:extLst>
              <a:ext uri="{FF2B5EF4-FFF2-40B4-BE49-F238E27FC236}">
                <a16:creationId xmlns:a16="http://schemas.microsoft.com/office/drawing/2014/main" id="{B4E06032-C773-4ED9-AA6A-7B364AD5D0DC}"/>
              </a:ext>
            </a:extLst>
          </p:cNvPr>
          <p:cNvSpPr txBox="1"/>
          <p:nvPr/>
        </p:nvSpPr>
        <p:spPr>
          <a:xfrm>
            <a:off x="5290995" y="3111171"/>
            <a:ext cx="2028824" cy="585627"/>
          </a:xfrm>
          <a:prstGeom prst="rect">
            <a:avLst/>
          </a:prstGeom>
          <a:solidFill>
            <a:schemeClr val="lt1"/>
          </a:solidFill>
          <a:ln w="15875" cmpd="sng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latinLnBrk="0" hangingPunct="1"/>
            <a:r>
              <a:rPr lang="es-CO" sz="100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Remitir queja y diligencias adelantadas a la Procuraduría General de la Nación.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D73A4B0-51C8-111F-292F-64B1EB894181}"/>
              </a:ext>
            </a:extLst>
          </p:cNvPr>
          <p:cNvCxnSpPr>
            <a:cxnSpLocks/>
          </p:cNvCxnSpPr>
          <p:nvPr/>
        </p:nvCxnSpPr>
        <p:spPr>
          <a:xfrm>
            <a:off x="3853005" y="3440603"/>
            <a:ext cx="1437990" cy="22971"/>
          </a:xfrm>
          <a:prstGeom prst="straightConnector1">
            <a:avLst/>
          </a:prstGeom>
          <a:ln>
            <a:solidFill>
              <a:srgbClr val="A216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36">
            <a:extLst>
              <a:ext uri="{FF2B5EF4-FFF2-40B4-BE49-F238E27FC236}">
                <a16:creationId xmlns:a16="http://schemas.microsoft.com/office/drawing/2014/main" id="{54C74255-A713-D928-E4D7-5C9FEEEFC9ED}"/>
              </a:ext>
            </a:extLst>
          </p:cNvPr>
          <p:cNvSpPr txBox="1"/>
          <p:nvPr/>
        </p:nvSpPr>
        <p:spPr>
          <a:xfrm>
            <a:off x="4404248" y="3142088"/>
            <a:ext cx="428066" cy="3401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 dirty="0"/>
              <a:t>No</a:t>
            </a:r>
          </a:p>
        </p:txBody>
      </p:sp>
      <p:sp>
        <p:nvSpPr>
          <p:cNvPr id="13" name="CuadroTexto 20">
            <a:extLst>
              <a:ext uri="{FF2B5EF4-FFF2-40B4-BE49-F238E27FC236}">
                <a16:creationId xmlns:a16="http://schemas.microsoft.com/office/drawing/2014/main" id="{EDD6925F-D5C4-4262-B2E4-A9656119F622}"/>
              </a:ext>
            </a:extLst>
          </p:cNvPr>
          <p:cNvSpPr txBox="1"/>
          <p:nvPr/>
        </p:nvSpPr>
        <p:spPr>
          <a:xfrm>
            <a:off x="1508899" y="3924491"/>
            <a:ext cx="2486025" cy="506397"/>
          </a:xfrm>
          <a:prstGeom prst="rect">
            <a:avLst/>
          </a:prstGeom>
          <a:solidFill>
            <a:schemeClr val="lt1"/>
          </a:solidFill>
          <a:ln w="15875" cmpd="sng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latinLnBrk="0" hangingPunct="1"/>
            <a:r>
              <a:rPr lang="es-CO" sz="100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7. Elaborar informes trimestrales de gestión del Comité de Convivencia Laboral. </a:t>
            </a:r>
          </a:p>
        </p:txBody>
      </p:sp>
      <p:sp>
        <p:nvSpPr>
          <p:cNvPr id="14" name="Diagrama de flujo: terminador 13">
            <a:extLst>
              <a:ext uri="{FF2B5EF4-FFF2-40B4-BE49-F238E27FC236}">
                <a16:creationId xmlns:a16="http://schemas.microsoft.com/office/drawing/2014/main" id="{FE29D9F4-FB07-423A-A1B3-C8ECAE4B1542}"/>
              </a:ext>
            </a:extLst>
          </p:cNvPr>
          <p:cNvSpPr/>
          <p:nvPr/>
        </p:nvSpPr>
        <p:spPr>
          <a:xfrm>
            <a:off x="2039220" y="4723010"/>
            <a:ext cx="1315356" cy="337590"/>
          </a:xfrm>
          <a:prstGeom prst="flowChartTerminator">
            <a:avLst/>
          </a:prstGeom>
          <a:ln w="158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>
                <a:latin typeface="Arial Narrow" panose="020B0606020202030204" pitchFamily="34" charset="0"/>
                <a:cs typeface="Arial" panose="020B0604020202020204" pitchFamily="34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116456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8DC58-076D-B3DF-1EAC-B8C08C8D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19484"/>
            <a:ext cx="8520600" cy="5727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CO" sz="2000" b="1" i="1" dirty="0"/>
              <a:t>Fuentes de Apoyo</a:t>
            </a:r>
            <a:r>
              <a:rPr lang="es-CO" sz="2000" b="1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77B6A3-348E-0BA5-AEC5-714D43BB8176}"/>
              </a:ext>
            </a:extLst>
          </p:cNvPr>
          <p:cNvSpPr txBox="1"/>
          <p:nvPr/>
        </p:nvSpPr>
        <p:spPr>
          <a:xfrm>
            <a:off x="1278014" y="1307092"/>
            <a:ext cx="3178239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500"/>
              </a:spcBef>
              <a:spcAft>
                <a:spcPts val="1500"/>
              </a:spcAft>
              <a:buFontTx/>
              <a:buChar char="-"/>
            </a:pPr>
            <a: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  <a:t>Ley 1010 de 2006</a:t>
            </a:r>
          </a:p>
          <a:p>
            <a:pPr marL="285750" indent="-285750" algn="just">
              <a:spcBef>
                <a:spcPts val="1500"/>
              </a:spcBef>
              <a:spcAft>
                <a:spcPts val="1500"/>
              </a:spcAft>
              <a:buFontTx/>
              <a:buChar char="-"/>
            </a:pPr>
            <a: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  <a:t>Resolución 3094 de 2023</a:t>
            </a:r>
          </a:p>
          <a:p>
            <a:pPr marL="285750" indent="-285750" algn="just">
              <a:spcBef>
                <a:spcPts val="1500"/>
              </a:spcBef>
              <a:spcAft>
                <a:spcPts val="1500"/>
              </a:spcAft>
              <a:buFontTx/>
              <a:buChar char="-"/>
            </a:pPr>
            <a: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  <a:t>Resolución 652 de 2012</a:t>
            </a:r>
          </a:p>
          <a:p>
            <a:pPr marL="285750" indent="-285750" algn="just">
              <a:spcBef>
                <a:spcPts val="1500"/>
              </a:spcBef>
              <a:spcAft>
                <a:spcPts val="1500"/>
              </a:spcAft>
              <a:buFontTx/>
              <a:buChar char="-"/>
            </a:pPr>
            <a:r>
              <a:rPr lang="es-CO" sz="1800" dirty="0">
                <a:solidFill>
                  <a:srgbClr val="3A3A3A"/>
                </a:solidFill>
                <a:latin typeface="Quicksand"/>
              </a:rPr>
              <a:t>Resolución 0312 de 2019 </a:t>
            </a:r>
          </a:p>
          <a:p>
            <a:pPr marL="285750" indent="-285750" algn="just">
              <a:spcBef>
                <a:spcPts val="1500"/>
              </a:spcBef>
              <a:spcAft>
                <a:spcPts val="1500"/>
              </a:spcAft>
              <a:buFontTx/>
              <a:buChar char="-"/>
            </a:pPr>
            <a: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  <a:t>Resolución 1356 de 2012</a:t>
            </a:r>
          </a:p>
          <a:p>
            <a:pPr marL="285750" indent="-285750" algn="just">
              <a:spcBef>
                <a:spcPts val="1500"/>
              </a:spcBef>
              <a:spcAft>
                <a:spcPts val="1500"/>
              </a:spcAft>
              <a:buFontTx/>
              <a:buChar char="-"/>
            </a:pPr>
            <a:endParaRPr lang="es-CO" sz="1800" b="0" i="0" dirty="0">
              <a:solidFill>
                <a:srgbClr val="3A3A3A"/>
              </a:solidFill>
              <a:effectLst/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947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55E19-A096-BEE7-96A2-E0FF1F45A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309AB-0F97-5F6F-A861-28253F9E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96603"/>
            <a:ext cx="8134468" cy="315829"/>
          </a:xfrm>
        </p:spPr>
        <p:txBody>
          <a:bodyPr>
            <a:normAutofit fontScale="90000"/>
          </a:bodyPr>
          <a:lstStyle/>
          <a:p>
            <a:r>
              <a:rPr lang="es-CO" sz="6700" dirty="0"/>
              <a:t>GRACIAS</a:t>
            </a:r>
            <a:br>
              <a:rPr lang="es-CO" sz="6700"/>
            </a:br>
            <a:br>
              <a:rPr lang="es-CO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1800" dirty="0"/>
              <a:t> </a:t>
            </a:r>
            <a:br>
              <a:rPr lang="es-CO" sz="1800" dirty="0"/>
            </a:br>
            <a:r>
              <a:rPr lang="es-CO" dirty="0"/>
              <a:t>Diana Ximena Álvarez Torres</a:t>
            </a:r>
            <a:br>
              <a:rPr lang="es-CO" dirty="0"/>
            </a:br>
            <a:r>
              <a:rPr lang="es-CO" dirty="0"/>
              <a:t>TESORERA</a:t>
            </a:r>
            <a:br>
              <a:rPr lang="es-CO" dirty="0"/>
            </a:br>
            <a:r>
              <a:rPr lang="es-CO" sz="2200" dirty="0"/>
              <a:t>Tel 3004295138</a:t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160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3B31267-38A9-BBF7-497F-17697ECC9BE2}"/>
              </a:ext>
            </a:extLst>
          </p:cNvPr>
          <p:cNvSpPr txBox="1"/>
          <p:nvPr/>
        </p:nvSpPr>
        <p:spPr>
          <a:xfrm>
            <a:off x="878305" y="1256056"/>
            <a:ext cx="73873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i="1" dirty="0">
                <a:solidFill>
                  <a:srgbClr val="3A3A3A"/>
                </a:solidFill>
                <a:effectLst/>
                <a:latin typeface="Quicksand"/>
              </a:rPr>
              <a:t>El Artículo 9 </a:t>
            </a:r>
            <a:r>
              <a:rPr lang="es-CO" sz="2400" b="0" i="0" dirty="0">
                <a:solidFill>
                  <a:srgbClr val="3A3A3A"/>
                </a:solidFill>
                <a:effectLst/>
                <a:latin typeface="Quicksand"/>
              </a:rPr>
              <a:t>de la Ley de Acoso Laboral estableció como medida preventiva y correctiva de la conducta de acoso la creación e implementación de un comité encargado de prevenir dichas conductas, y de establecer un procedimiento interno, confidencial, conciliatorio y efectivo para superarlas.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76815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00264-9614-B89D-4BF2-AE9759EF4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2F5800D-E68E-8303-F792-1AB9D677F9FB}"/>
              </a:ext>
            </a:extLst>
          </p:cNvPr>
          <p:cNvSpPr txBox="1"/>
          <p:nvPr/>
        </p:nvSpPr>
        <p:spPr>
          <a:xfrm>
            <a:off x="529390" y="702604"/>
            <a:ext cx="738739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b="0" i="1" dirty="0">
                <a:solidFill>
                  <a:schemeClr val="tx1"/>
                </a:solidFill>
                <a:effectLst/>
                <a:latin typeface="Quicksand"/>
              </a:rPr>
              <a:t>¿Cuál es el objetivo y cuáles son las funciones del </a:t>
            </a:r>
            <a:r>
              <a:rPr lang="es-CO" sz="2400" i="1" dirty="0">
                <a:solidFill>
                  <a:schemeClr val="tx1"/>
                </a:solidFill>
                <a:latin typeface="Quicksand"/>
              </a:rPr>
              <a:t>C</a:t>
            </a:r>
            <a:r>
              <a:rPr lang="es-CO" sz="2400" b="0" i="1" dirty="0">
                <a:solidFill>
                  <a:schemeClr val="tx1"/>
                </a:solidFill>
                <a:effectLst/>
                <a:latin typeface="Quicksand"/>
              </a:rPr>
              <a:t>omité de Convivencia </a:t>
            </a:r>
            <a:r>
              <a:rPr lang="es-CO" sz="2400" i="1" dirty="0">
                <a:solidFill>
                  <a:schemeClr val="tx1"/>
                </a:solidFill>
                <a:latin typeface="Quicksand"/>
              </a:rPr>
              <a:t>L</a:t>
            </a:r>
            <a:r>
              <a:rPr lang="es-CO" sz="2400" b="0" i="1" dirty="0">
                <a:solidFill>
                  <a:schemeClr val="tx1"/>
                </a:solidFill>
                <a:effectLst/>
                <a:latin typeface="Quicksand"/>
              </a:rPr>
              <a:t>aboral?</a:t>
            </a:r>
            <a:endParaRPr lang="es-CO" sz="2400" b="0" i="1" dirty="0">
              <a:solidFill>
                <a:schemeClr val="tx1"/>
              </a:solidFill>
              <a:effectLst/>
              <a:latin typeface="Garnett Regular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506B19-A2E5-0189-548D-74171D4A04D0}"/>
              </a:ext>
            </a:extLst>
          </p:cNvPr>
          <p:cNvSpPr txBox="1"/>
          <p:nvPr/>
        </p:nvSpPr>
        <p:spPr>
          <a:xfrm>
            <a:off x="505327" y="2318191"/>
            <a:ext cx="3489157" cy="1200329"/>
          </a:xfrm>
          <a:prstGeom prst="rect">
            <a:avLst/>
          </a:prstGeom>
          <a:solidFill>
            <a:srgbClr val="FFC6C6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800" b="1" i="0" dirty="0">
                <a:solidFill>
                  <a:srgbClr val="3A3A3A"/>
                </a:solidFill>
                <a:effectLst/>
                <a:latin typeface="Quicksand"/>
              </a:rPr>
              <a:t>Objetivo:</a:t>
            </a:r>
            <a: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  <a:t> Afianzar la comunicación con los empleados que por algún motivo tienen reclamos, conflictos o sugerencias a nivel institucional.</a:t>
            </a:r>
            <a:endParaRPr lang="es-CO" sz="1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47ABB2-A444-9393-432F-E0F3588B3FCC}"/>
              </a:ext>
            </a:extLst>
          </p:cNvPr>
          <p:cNvSpPr txBox="1"/>
          <p:nvPr/>
        </p:nvSpPr>
        <p:spPr>
          <a:xfrm>
            <a:off x="4199021" y="1902694"/>
            <a:ext cx="4572000" cy="2031325"/>
          </a:xfrm>
          <a:prstGeom prst="rect">
            <a:avLst/>
          </a:prstGeom>
          <a:solidFill>
            <a:srgbClr val="7CEB99"/>
          </a:solidFill>
        </p:spPr>
        <p:txBody>
          <a:bodyPr wrap="square">
            <a:spAutoFit/>
          </a:bodyPr>
          <a:lstStyle/>
          <a:p>
            <a:r>
              <a:rPr lang="es-CO" sz="1800" b="1" i="0" dirty="0">
                <a:solidFill>
                  <a:srgbClr val="3A3A3A"/>
                </a:solidFill>
                <a:effectLst/>
                <a:latin typeface="Quicksand"/>
              </a:rPr>
              <a:t>Funciones: </a:t>
            </a:r>
            <a: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  <a:t>recibir y darle trámite a las quejas de acoso laboral, citar y escuchar a las partes involucradas, crear espacios de diálogo para llegar a una solución efectiva de las controversias, formular planes de mejora y realizar seguimiento a las recomendaciones dadas por él mismo.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351095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5213C-1CF5-61A7-D188-966CA9B31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8CFA1D-6690-2A48-656F-8C99A4754525}"/>
              </a:ext>
            </a:extLst>
          </p:cNvPr>
          <p:cNvSpPr txBox="1"/>
          <p:nvPr/>
        </p:nvSpPr>
        <p:spPr>
          <a:xfrm>
            <a:off x="733927" y="1563287"/>
            <a:ext cx="7676146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500"/>
              </a:spcBef>
              <a:spcAft>
                <a:spcPts val="1500"/>
              </a:spcAft>
            </a:pPr>
            <a: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  <a:t>El comité está por igual número de representantes del empleador y de los trabajadores.</a:t>
            </a:r>
          </a:p>
          <a:p>
            <a:pPr algn="just">
              <a:spcBef>
                <a:spcPts val="1500"/>
              </a:spcBef>
              <a:spcAft>
                <a:spcPts val="1500"/>
              </a:spcAft>
            </a:pPr>
            <a: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  <a:t>Los representantes del empleador son escogidos directamente por éste y los representantes de los trabajadores serán elegidos por votación secreta. Los miembros del comité serán elegidos por dos (2) años y tendrán que destacarse por capacidades como la imparcialidad, la tolerancia, la serenidad, la confidencialidad, la reserva en el manejo de la información y la resolución de conflictos entre otras.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B2F6AA2-3479-DEF5-A0D1-A6DBED9DB13F}"/>
              </a:ext>
            </a:extLst>
          </p:cNvPr>
          <p:cNvSpPr txBox="1"/>
          <p:nvPr/>
        </p:nvSpPr>
        <p:spPr>
          <a:xfrm>
            <a:off x="770022" y="738699"/>
            <a:ext cx="738739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b="0" i="1" dirty="0">
                <a:solidFill>
                  <a:schemeClr val="tx1"/>
                </a:solidFill>
                <a:effectLst/>
                <a:latin typeface="Quicksand"/>
              </a:rPr>
              <a:t>¿Cómo se conforma el Comité de Convivencia Laboral?</a:t>
            </a:r>
            <a:endParaRPr lang="es-CO" sz="2400" b="0" i="1" dirty="0">
              <a:solidFill>
                <a:schemeClr val="tx1"/>
              </a:solidFill>
              <a:effectLst/>
              <a:latin typeface="Garnet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5822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1A0C7-D646-07E5-40BE-5F6DFF6E1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F99789-C295-B5DF-99E1-5EC6F6A64E0D}"/>
              </a:ext>
            </a:extLst>
          </p:cNvPr>
          <p:cNvSpPr txBox="1"/>
          <p:nvPr/>
        </p:nvSpPr>
        <p:spPr>
          <a:xfrm>
            <a:off x="770022" y="738699"/>
            <a:ext cx="738739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b="0" i="1" dirty="0">
                <a:solidFill>
                  <a:schemeClr val="tx1"/>
                </a:solidFill>
                <a:effectLst/>
                <a:latin typeface="Quicksand"/>
              </a:rPr>
              <a:t>¿</a:t>
            </a:r>
            <a:r>
              <a:rPr lang="es-CO" sz="2400" i="1" dirty="0">
                <a:solidFill>
                  <a:schemeClr val="tx1"/>
                </a:solidFill>
                <a:latin typeface="Quicksand"/>
              </a:rPr>
              <a:t>Quiénes están obligados en conformar los Comités de Convivencia Laboral</a:t>
            </a:r>
            <a:r>
              <a:rPr lang="es-CO" sz="2400" b="0" i="1" dirty="0">
                <a:solidFill>
                  <a:schemeClr val="tx1"/>
                </a:solidFill>
                <a:effectLst/>
                <a:latin typeface="Quicksand"/>
              </a:rPr>
              <a:t>?</a:t>
            </a:r>
            <a:endParaRPr lang="es-CO" sz="2400" b="0" i="1" dirty="0">
              <a:solidFill>
                <a:schemeClr val="tx1"/>
              </a:solidFill>
              <a:effectLst/>
              <a:latin typeface="Garnett Regular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9ECF29-8030-192D-A03E-0D5CDBF1448D}"/>
              </a:ext>
            </a:extLst>
          </p:cNvPr>
          <p:cNvSpPr txBox="1"/>
          <p:nvPr/>
        </p:nvSpPr>
        <p:spPr>
          <a:xfrm>
            <a:off x="613610" y="1859468"/>
            <a:ext cx="7760368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500"/>
              </a:spcBef>
              <a:spcAft>
                <a:spcPts val="1500"/>
              </a:spcAft>
            </a:pPr>
            <a: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  <a:t>Las entidades públicas y las empresas privadas deberán conformar un (1) comité por empresa y podrán voluntariamente integrar comités de convivencia laboral adicionales, de acuerdo a su organización interna, por regiones geográficas o departamentos o municipios del país.</a:t>
            </a:r>
          </a:p>
          <a:p>
            <a:pPr algn="just">
              <a:spcBef>
                <a:spcPts val="1500"/>
              </a:spcBef>
              <a:spcAft>
                <a:spcPts val="1500"/>
              </a:spcAft>
            </a:pPr>
            <a: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  <a:t>El comité deberá reunirse por lo menos una vez cada tres meses y solo podrá deliberar si cuenta con la participación de la mitad más uno de sus integrantes.</a:t>
            </a:r>
          </a:p>
        </p:txBody>
      </p:sp>
    </p:spTree>
    <p:extLst>
      <p:ext uri="{BB962C8B-B14F-4D97-AF65-F5344CB8AC3E}">
        <p14:creationId xmlns:p14="http://schemas.microsoft.com/office/powerpoint/2010/main" val="234215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707D7-31CF-EB3D-1387-AA3C9222F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1C2B2F-953B-88B0-EB1A-79CE40323CAE}"/>
              </a:ext>
            </a:extLst>
          </p:cNvPr>
          <p:cNvSpPr txBox="1"/>
          <p:nvPr/>
        </p:nvSpPr>
        <p:spPr>
          <a:xfrm>
            <a:off x="770022" y="738699"/>
            <a:ext cx="738739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b="0" i="1" dirty="0">
                <a:solidFill>
                  <a:schemeClr val="tx1"/>
                </a:solidFill>
                <a:effectLst/>
                <a:latin typeface="Quicksand"/>
              </a:rPr>
              <a:t>¿Quién o quiénes dirigen el Comité de Convivencia Laboral?</a:t>
            </a:r>
            <a:endParaRPr lang="es-CO" sz="2400" b="0" i="1" dirty="0">
              <a:solidFill>
                <a:schemeClr val="tx1"/>
              </a:solidFill>
              <a:effectLst/>
              <a:latin typeface="Garnett Regular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501CBB-9D6D-2060-69EC-A7C7628B60FF}"/>
              </a:ext>
            </a:extLst>
          </p:cNvPr>
          <p:cNvSpPr txBox="1"/>
          <p:nvPr/>
        </p:nvSpPr>
        <p:spPr>
          <a:xfrm>
            <a:off x="625642" y="1778060"/>
            <a:ext cx="7676149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spcAft>
                <a:spcPts val="1500"/>
              </a:spcAft>
            </a:pPr>
            <a:r>
              <a:rPr lang="es-CO" sz="1600" b="0" i="0" dirty="0">
                <a:solidFill>
                  <a:srgbClr val="3A3A3A"/>
                </a:solidFill>
                <a:effectLst/>
                <a:latin typeface="Quicksand"/>
              </a:rPr>
              <a:t>Los comités estarán dirigidos por un presidente y un secretario quienes serán elegidos entre los miembros de éstos. Las funciones principales del presidente son convocar a los miembros del Comité a las sesiones ordinarias y extraordinarias, tramitar ante la administración de la entidad las recomendaciones aprobadas por el comité y gestionar los recursos requeridos para el funcionamiento del mismo.</a:t>
            </a:r>
          </a:p>
          <a:p>
            <a:pPr algn="l">
              <a:spcBef>
                <a:spcPts val="1500"/>
              </a:spcBef>
              <a:spcAft>
                <a:spcPts val="1500"/>
              </a:spcAft>
            </a:pPr>
            <a:r>
              <a:rPr lang="es-CO" sz="1600" b="0" i="0" dirty="0">
                <a:solidFill>
                  <a:srgbClr val="3A3A3A"/>
                </a:solidFill>
                <a:effectLst/>
                <a:latin typeface="Quicksand"/>
              </a:rPr>
              <a:t>Dentro de las funciones del secretario se encuentran recibir y dar trámite a las quejas de acoso laboral, citar a las personas involucradas en las conductas de acoso, levantar las actas de los comités y elaborar los informes que emite el Comité.</a:t>
            </a:r>
          </a:p>
        </p:txBody>
      </p:sp>
    </p:spTree>
    <p:extLst>
      <p:ext uri="{BB962C8B-B14F-4D97-AF65-F5344CB8AC3E}">
        <p14:creationId xmlns:p14="http://schemas.microsoft.com/office/powerpoint/2010/main" val="353225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78003-FA2B-A277-DD82-EB6906209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BBC1F25-A146-E619-9553-569E93FA399A}"/>
              </a:ext>
            </a:extLst>
          </p:cNvPr>
          <p:cNvSpPr txBox="1"/>
          <p:nvPr/>
        </p:nvSpPr>
        <p:spPr>
          <a:xfrm>
            <a:off x="770021" y="630415"/>
            <a:ext cx="738739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b="0" i="1" dirty="0">
                <a:solidFill>
                  <a:schemeClr val="tx1"/>
                </a:solidFill>
                <a:effectLst/>
                <a:latin typeface="Quicksand"/>
              </a:rPr>
              <a:t>¿</a:t>
            </a:r>
            <a:r>
              <a:rPr lang="es-CO" sz="2400" i="1" dirty="0">
                <a:solidFill>
                  <a:schemeClr val="tx1"/>
                </a:solidFill>
                <a:latin typeface="Quicksand"/>
              </a:rPr>
              <a:t>Quiere colocar una queja al Comité de Convivencia Laboral</a:t>
            </a:r>
            <a:r>
              <a:rPr lang="es-CO" sz="2400" b="0" i="1" dirty="0">
                <a:solidFill>
                  <a:schemeClr val="tx1"/>
                </a:solidFill>
                <a:effectLst/>
                <a:latin typeface="Quicksand"/>
              </a:rPr>
              <a:t>?</a:t>
            </a:r>
            <a:endParaRPr lang="es-CO" sz="2400" b="0" i="1" dirty="0">
              <a:solidFill>
                <a:schemeClr val="tx1"/>
              </a:solidFill>
              <a:effectLst/>
              <a:latin typeface="Garnett Regular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426E58-1D9C-4AA5-569A-4D8D0EE83B2A}"/>
              </a:ext>
            </a:extLst>
          </p:cNvPr>
          <p:cNvSpPr txBox="1"/>
          <p:nvPr/>
        </p:nvSpPr>
        <p:spPr>
          <a:xfrm>
            <a:off x="643690" y="1650763"/>
            <a:ext cx="76400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  <a:t>El Comité de Convivencia Dispone de este mecanismo para colocar denuncias o quejas por acoso laboral, de manera directa y sin que medie cualquier otro mecanismo de comunicación con la Secretaria de Educación o la Administración municipal.</a:t>
            </a:r>
            <a:b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</a:br>
            <a:b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</a:br>
            <a:r>
              <a:rPr lang="es-CO" sz="1800" b="1" i="1" dirty="0">
                <a:solidFill>
                  <a:srgbClr val="3A3A3A"/>
                </a:solidFill>
                <a:effectLst/>
                <a:latin typeface="Quicksand"/>
              </a:rPr>
              <a:t>Nota:</a:t>
            </a:r>
            <a:b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</a:br>
            <a: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  <a:t>Si es el caso de la institució</a:t>
            </a:r>
            <a:r>
              <a:rPr lang="es-CO" sz="1800" dirty="0">
                <a:solidFill>
                  <a:srgbClr val="3A3A3A"/>
                </a:solidFill>
                <a:latin typeface="Quicksand"/>
              </a:rPr>
              <a:t>n Educativa se envía oficio al Rector o directivo representante ante el comité.</a:t>
            </a:r>
            <a:br>
              <a:rPr lang="es-CO" sz="1800" dirty="0">
                <a:solidFill>
                  <a:srgbClr val="3A3A3A"/>
                </a:solidFill>
                <a:latin typeface="Quicksand"/>
              </a:rPr>
            </a:br>
            <a:r>
              <a:rPr lang="es-CO" sz="1800" dirty="0">
                <a:solidFill>
                  <a:srgbClr val="3A3A3A"/>
                </a:solidFill>
                <a:latin typeface="Quicksand"/>
              </a:rPr>
              <a:t>Si es el caso del departamento, debe radicar solicitud en el SAC dirigido a la oficina de control interno. 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5676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8DA13-2928-0767-E454-2D4D8765A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29363D-82C8-650E-7E2B-79B927F2C199}"/>
              </a:ext>
            </a:extLst>
          </p:cNvPr>
          <p:cNvSpPr txBox="1"/>
          <p:nvPr/>
        </p:nvSpPr>
        <p:spPr>
          <a:xfrm>
            <a:off x="878305" y="510099"/>
            <a:ext cx="738739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b="0" i="1" dirty="0">
                <a:solidFill>
                  <a:schemeClr val="tx1"/>
                </a:solidFill>
                <a:effectLst/>
                <a:latin typeface="Quicksand"/>
              </a:rPr>
              <a:t>¿</a:t>
            </a:r>
            <a:r>
              <a:rPr lang="es-CO" sz="2400" i="1" dirty="0">
                <a:solidFill>
                  <a:schemeClr val="tx1"/>
                </a:solidFill>
                <a:latin typeface="Quicksand"/>
              </a:rPr>
              <a:t>Quiénes conforman el Comité de Convivencia Laboral en las Instituciones Educativas</a:t>
            </a:r>
            <a:r>
              <a:rPr lang="es-CO" sz="2400" b="0" i="1" dirty="0">
                <a:solidFill>
                  <a:schemeClr val="tx1"/>
                </a:solidFill>
                <a:effectLst/>
                <a:latin typeface="Quicksand"/>
              </a:rPr>
              <a:t>?</a:t>
            </a:r>
            <a:endParaRPr lang="es-CO" sz="2400" b="0" i="1" dirty="0">
              <a:solidFill>
                <a:schemeClr val="tx1"/>
              </a:solidFill>
              <a:effectLst/>
              <a:latin typeface="Garnett Regular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B0CBAB-8A44-1728-51F0-9A92CFDEA4D5}"/>
              </a:ext>
            </a:extLst>
          </p:cNvPr>
          <p:cNvSpPr txBox="1"/>
          <p:nvPr/>
        </p:nvSpPr>
        <p:spPr>
          <a:xfrm>
            <a:off x="361950" y="1568036"/>
            <a:ext cx="8420100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500"/>
              </a:spcBef>
              <a:spcAft>
                <a:spcPts val="1500"/>
              </a:spcAft>
            </a:pPr>
            <a: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  <a:t>En cada institución educativa deberá conformarse así:</a:t>
            </a:r>
          </a:p>
          <a:p>
            <a:pPr marL="285750" indent="-285750" algn="just">
              <a:spcBef>
                <a:spcPts val="1500"/>
              </a:spcBef>
              <a:spcAft>
                <a:spcPts val="1500"/>
              </a:spcAft>
              <a:buFontTx/>
              <a:buChar char="-"/>
            </a:pPr>
            <a:r>
              <a:rPr lang="es-CO" sz="1800" dirty="0">
                <a:solidFill>
                  <a:srgbClr val="3A3A3A"/>
                </a:solidFill>
                <a:latin typeface="Quicksand"/>
              </a:rPr>
              <a:t>Dos directivos docentes con sus respectivos suplentes.</a:t>
            </a:r>
          </a:p>
          <a:p>
            <a:pPr marL="285750" indent="-285750" algn="just">
              <a:spcBef>
                <a:spcPts val="1500"/>
              </a:spcBef>
              <a:spcAft>
                <a:spcPts val="1500"/>
              </a:spcAft>
              <a:buFontTx/>
              <a:buChar char="-"/>
            </a:pPr>
            <a:r>
              <a:rPr lang="es-CO" sz="1800" b="0" i="0" dirty="0">
                <a:solidFill>
                  <a:srgbClr val="3A3A3A"/>
                </a:solidFill>
                <a:effectLst/>
                <a:latin typeface="Quicksand"/>
              </a:rPr>
              <a:t>Dos docentes (elegidos mediante votación) con sus respectivos suplentes.</a:t>
            </a:r>
          </a:p>
          <a:p>
            <a:pPr algn="just">
              <a:spcBef>
                <a:spcPts val="1500"/>
              </a:spcBef>
              <a:spcAft>
                <a:spcPts val="1500"/>
              </a:spcAft>
            </a:pPr>
            <a:r>
              <a:rPr lang="es-CO" b="1" i="1" dirty="0">
                <a:solidFill>
                  <a:srgbClr val="333333"/>
                </a:solidFill>
                <a:effectLst/>
                <a:latin typeface="Work Sans" pitchFamily="2" charset="0"/>
              </a:rPr>
              <a:t>Nota: </a:t>
            </a:r>
            <a:r>
              <a:rPr lang="es-CO" b="0" i="0" dirty="0">
                <a:solidFill>
                  <a:srgbClr val="333333"/>
                </a:solidFill>
                <a:effectLst/>
                <a:latin typeface="Work Sans" pitchFamily="2" charset="0"/>
              </a:rPr>
              <a:t>El Comité de Convivencia laboral de entidades públicas y empresas privadas no podrá conformarse con servidores públicos o trabajadores a los que se les haya formulado una queja de acoso laboral, o que hayan sido víctimas de acoso laboral, en los seis (6) meses anteriores a su conformación.</a:t>
            </a:r>
            <a:endParaRPr lang="es-CO" b="0" i="0" dirty="0">
              <a:solidFill>
                <a:srgbClr val="3A3A3A"/>
              </a:solidFill>
              <a:effectLst/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47867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0AC14-9A30-4892-054A-58BD52B9A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B1D7F10-C414-BCD5-C7FD-B330BBCD57D5}"/>
              </a:ext>
            </a:extLst>
          </p:cNvPr>
          <p:cNvSpPr txBox="1"/>
          <p:nvPr/>
        </p:nvSpPr>
        <p:spPr>
          <a:xfrm>
            <a:off x="776705" y="738699"/>
            <a:ext cx="738739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i="1" dirty="0">
                <a:solidFill>
                  <a:schemeClr val="tx1"/>
                </a:solidFill>
                <a:latin typeface="Quicksand"/>
              </a:rPr>
              <a:t>Funciones al interior de las Instituciones Educativas</a:t>
            </a:r>
            <a:endParaRPr lang="es-CO" sz="2400" b="0" i="1" dirty="0">
              <a:solidFill>
                <a:schemeClr val="tx1"/>
              </a:solidFill>
              <a:effectLst/>
              <a:latin typeface="Garnett Regular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511103-70CB-DCD1-ECBF-06850A41C7D0}"/>
              </a:ext>
            </a:extLst>
          </p:cNvPr>
          <p:cNvSpPr txBox="1"/>
          <p:nvPr/>
        </p:nvSpPr>
        <p:spPr>
          <a:xfrm>
            <a:off x="781050" y="1651852"/>
            <a:ext cx="73830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>
                <a:latin typeface="Quicksand"/>
              </a:rPr>
              <a:t>Recibir, analizar y dar trámite a las quejas que se presenten, en las que se describan situaciones que puedan constituir acoso laboral.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>
                <a:latin typeface="Quicksand"/>
              </a:rPr>
              <a:t>Promover espacios de diálogo para llegar a una solución efectiva de la controversia. Formular planes de mejora.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>
                <a:latin typeface="Quicksand"/>
              </a:rPr>
              <a:t>Sugerir medidas preventivas y correctivas.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>
                <a:latin typeface="Quicksand"/>
              </a:rPr>
              <a:t>Realizar seguimiento a las recomendaciones emitidas en el comité.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>
                <a:latin typeface="Quicksand"/>
              </a:rPr>
              <a:t>Realizar informes trimestrales y anuales, elaborar estadística de quejas y reclamos presentados.</a:t>
            </a:r>
          </a:p>
        </p:txBody>
      </p:sp>
    </p:spTree>
    <p:extLst>
      <p:ext uri="{BB962C8B-B14F-4D97-AF65-F5344CB8AC3E}">
        <p14:creationId xmlns:p14="http://schemas.microsoft.com/office/powerpoint/2010/main" val="42026562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DIAPOSITIVAS SUTEQ" id="{26DFAF1D-89F4-43F7-96C2-BBCEDACED62C}" vid="{F585F31D-E3E4-4B6C-BB46-A20D6963CC3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SUTEQ</Template>
  <TotalTime>4618</TotalTime>
  <Words>1066</Words>
  <Application>Microsoft Office PowerPoint</Application>
  <PresentationFormat>Presentación en pantalla (16:9)</PresentationFormat>
  <Paragraphs>64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Garnett Regular</vt:lpstr>
      <vt:lpstr>Quicksand</vt:lpstr>
      <vt:lpstr>Times New Roman</vt:lpstr>
      <vt:lpstr>Work Sans</vt:lpstr>
      <vt:lpstr>Simple Light</vt:lpstr>
      <vt:lpstr>Comité de Convivencia Laboral – Educación Ley de Acoso Laboral (Ley 1010 de 2006)  Diana Ximena Álvarez Torres Tesorera SUTEQ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Ruta de acción del Comité de Convivencia Laboral</vt:lpstr>
      <vt:lpstr>Fuentes de Apoyo </vt:lpstr>
      <vt:lpstr>GRACIAS     Diana Ximena Álvarez Torres TESORERA Tel 3004295138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usuario</dc:creator>
  <cp:lastModifiedBy>usuario</cp:lastModifiedBy>
  <cp:revision>8</cp:revision>
  <dcterms:created xsi:type="dcterms:W3CDTF">2024-10-02T18:11:44Z</dcterms:created>
  <dcterms:modified xsi:type="dcterms:W3CDTF">2025-02-27T21:15:00Z</dcterms:modified>
</cp:coreProperties>
</file>