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62" r:id="rId2"/>
    <p:sldId id="314" r:id="rId3"/>
    <p:sldId id="263" r:id="rId4"/>
    <p:sldId id="317" r:id="rId5"/>
    <p:sldId id="316" r:id="rId6"/>
    <p:sldId id="315" r:id="rId7"/>
    <p:sldId id="318" r:id="rId8"/>
    <p:sldId id="319" r:id="rId9"/>
    <p:sldId id="290"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95C"/>
    <a:srgbClr val="FFC6C6"/>
    <a:srgbClr val="FFCE3C"/>
    <a:srgbClr val="7CEB99"/>
    <a:srgbClr val="C5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02"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3" name="Google Shape;75;p16">
            <a:extLst>
              <a:ext uri="{FF2B5EF4-FFF2-40B4-BE49-F238E27FC236}">
                <a16:creationId xmlns:a16="http://schemas.microsoft.com/office/drawing/2014/main" id="{1786AE97-B490-0959-BF88-EC671B47F94C}"/>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s-ES"/>
              <a:t>Haga clic para modificar el estilo de título del patrón</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s-ES"/>
              <a:t>Haga clic para modificar el estilo de subtítulo del patrón</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2" name="Google Shape;68;p15">
            <a:extLst>
              <a:ext uri="{FF2B5EF4-FFF2-40B4-BE49-F238E27FC236}">
                <a16:creationId xmlns:a16="http://schemas.microsoft.com/office/drawing/2014/main" id="{CBAD17D3-B70B-82F5-0523-B64FADD808EF}"/>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s-ES"/>
              <a:t>Haga clic para modificar el estilo de título del patrón</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pic>
        <p:nvPicPr>
          <p:cNvPr id="2" name="Google Shape;75;p16">
            <a:extLst>
              <a:ext uri="{FF2B5EF4-FFF2-40B4-BE49-F238E27FC236}">
                <a16:creationId xmlns:a16="http://schemas.microsoft.com/office/drawing/2014/main" id="{17F00D0C-8BE9-84D8-54C8-1F1F2ACD164F}"/>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ES"/>
              <a:t>Haga clic para modificar el estilo de título del patrón</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s-ES"/>
              <a:t>Haga clic para modificar el estilo de título del patrón</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s-ES"/>
              <a:t>Haga clic para modificar el estilo de título del patrón</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s-ES"/>
              <a:t>Haga clic para modificar el estilo de subtítulo del patrón</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s-ES"/>
              <a:t>Haga clic para modificar los estilos de texto del patrón</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pPr lvl="0"/>
            <a:r>
              <a:rPr lang="es-ES"/>
              <a:t>Haga clic para modificar los estilos de texto del patrón</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pPr lvl="0"/>
            <a:r>
              <a:rPr lang="es-ES"/>
              <a:t>Haga clic para modificar los estilos de texto del patrón</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En blanco">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pic>
        <p:nvPicPr>
          <p:cNvPr id="2" name="Google Shape;54;p13">
            <a:extLst>
              <a:ext uri="{FF2B5EF4-FFF2-40B4-BE49-F238E27FC236}">
                <a16:creationId xmlns:a16="http://schemas.microsoft.com/office/drawing/2014/main" id="{66E1631D-6C90-DE42-2129-2BB5D078D03F}"/>
              </a:ext>
            </a:extLst>
          </p:cNvPr>
          <p:cNvPicPr preferRelativeResize="0"/>
          <p:nvPr userDrawn="1"/>
        </p:nvPicPr>
        <p:blipFill>
          <a:blip r:embed="rId10">
            <a:alphaModFix/>
          </a:blip>
          <a:stretch>
            <a:fillRect/>
          </a:stretch>
        </p:blipFill>
        <p:spPr>
          <a:xfrm>
            <a:off x="0" y="0"/>
            <a:ext cx="9144000" cy="5143500"/>
          </a:xfrm>
          <a:prstGeom prst="rect">
            <a:avLst/>
          </a:prstGeom>
          <a:noFill/>
          <a:ln>
            <a:noFill/>
          </a:ln>
        </p:spPr>
      </p:pic>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6602B4D-615A-62D5-92AD-FA7C982A1CF7}"/>
              </a:ext>
            </a:extLst>
          </p:cNvPr>
          <p:cNvSpPr>
            <a:spLocks noGrp="1"/>
          </p:cNvSpPr>
          <p:nvPr>
            <p:ph type="title"/>
          </p:nvPr>
        </p:nvSpPr>
        <p:spPr>
          <a:xfrm>
            <a:off x="311700" y="1729950"/>
            <a:ext cx="8520600" cy="841800"/>
          </a:xfrm>
        </p:spPr>
        <p:txBody>
          <a:bodyPr>
            <a:normAutofit fontScale="90000"/>
          </a:bodyPr>
          <a:lstStyle/>
          <a:p>
            <a:r>
              <a:rPr lang="es-CO" sz="6000" dirty="0">
                <a:latin typeface="ADLaM Display" panose="02010000000000000000" pitchFamily="2" charset="0"/>
                <a:ea typeface="ADLaM Display" panose="02010000000000000000" pitchFamily="2" charset="0"/>
                <a:cs typeface="ADLaM Display" panose="02010000000000000000" pitchFamily="2" charset="0"/>
              </a:rPr>
              <a:t>DESCANSO PEDAGÓGICO</a:t>
            </a:r>
            <a:br>
              <a:rPr lang="es-CO" dirty="0">
                <a:latin typeface="ADLaM Display" panose="02010000000000000000" pitchFamily="2" charset="0"/>
                <a:ea typeface="ADLaM Display" panose="02010000000000000000" pitchFamily="2" charset="0"/>
                <a:cs typeface="ADLaM Display" panose="02010000000000000000" pitchFamily="2" charset="0"/>
              </a:rPr>
            </a:br>
            <a:r>
              <a:rPr lang="es-CO" sz="2000" dirty="0">
                <a:latin typeface="ADLaM Display" panose="02010000000000000000" pitchFamily="2" charset="0"/>
                <a:ea typeface="ADLaM Display" panose="02010000000000000000" pitchFamily="2" charset="0"/>
                <a:cs typeface="ADLaM Display" panose="02010000000000000000" pitchFamily="2" charset="0"/>
              </a:rPr>
              <a:t>Decreto 0277 de 12 de marzo de 2025</a:t>
            </a:r>
          </a:p>
        </p:txBody>
      </p:sp>
    </p:spTree>
    <p:extLst>
      <p:ext uri="{BB962C8B-B14F-4D97-AF65-F5344CB8AC3E}">
        <p14:creationId xmlns:p14="http://schemas.microsoft.com/office/powerpoint/2010/main" val="309923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C64F6-BDF0-2C69-3582-AE242830F0A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D0FAC99-66B4-C2DC-EB2F-D2B4188D4866}"/>
              </a:ext>
            </a:extLst>
          </p:cNvPr>
          <p:cNvSpPr txBox="1"/>
          <p:nvPr/>
        </p:nvSpPr>
        <p:spPr>
          <a:xfrm>
            <a:off x="878305" y="773164"/>
            <a:ext cx="7387390" cy="1200329"/>
          </a:xfrm>
          <a:prstGeom prst="rect">
            <a:avLst/>
          </a:prstGeom>
          <a:noFill/>
        </p:spPr>
        <p:txBody>
          <a:bodyPr wrap="square">
            <a:spAutoFit/>
          </a:bodyPr>
          <a:lstStyle/>
          <a:p>
            <a:pPr algn="ctr"/>
            <a:r>
              <a:rPr lang="es-CO" sz="2400" b="1" dirty="0"/>
              <a:t>¿Qué hace un docente durante el descanso?</a:t>
            </a:r>
            <a:r>
              <a:rPr lang="es-CO" sz="2400" dirty="0"/>
              <a:t> </a:t>
            </a:r>
          </a:p>
          <a:p>
            <a:endParaRPr lang="es-CO" sz="2400" dirty="0"/>
          </a:p>
          <a:p>
            <a:pPr algn="ctr"/>
            <a:endParaRPr lang="es-CO" sz="2400" dirty="0"/>
          </a:p>
        </p:txBody>
      </p:sp>
      <p:pic>
        <p:nvPicPr>
          <p:cNvPr id="1026" name="Picture 2" descr="diverso adolescente Niños de escuela descansando en banco plano color  ilustración. estudiantes ocio en descanso dibujos animados composición en  blanco antecedentes 50271716 Vector en Vecteezy">
            <a:extLst>
              <a:ext uri="{FF2B5EF4-FFF2-40B4-BE49-F238E27FC236}">
                <a16:creationId xmlns:a16="http://schemas.microsoft.com/office/drawing/2014/main" id="{6D32C31D-2C9A-7C77-4B90-677E334972A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482641" y="1278705"/>
            <a:ext cx="6178717" cy="281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94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EF0E0F2-8739-2BE4-1DF8-7FFE8CFCE496}"/>
              </a:ext>
            </a:extLst>
          </p:cNvPr>
          <p:cNvSpPr txBox="1"/>
          <p:nvPr/>
        </p:nvSpPr>
        <p:spPr>
          <a:xfrm>
            <a:off x="794084" y="1724529"/>
            <a:ext cx="7387390" cy="2308324"/>
          </a:xfrm>
          <a:prstGeom prst="rect">
            <a:avLst/>
          </a:prstGeom>
          <a:noFill/>
        </p:spPr>
        <p:txBody>
          <a:bodyPr wrap="square">
            <a:spAutoFit/>
          </a:bodyPr>
          <a:lstStyle/>
          <a:p>
            <a:pPr algn="just"/>
            <a:r>
              <a:rPr lang="es-CO" sz="1800" b="1" i="1" u="sng" dirty="0"/>
              <a:t>Horario de la jornada escolar:</a:t>
            </a:r>
          </a:p>
          <a:p>
            <a:pPr algn="just"/>
            <a:endParaRPr lang="es-CO" sz="1800" b="1" i="1" u="sng" dirty="0"/>
          </a:p>
          <a:p>
            <a:r>
              <a:rPr lang="es-CO" sz="1800" dirty="0"/>
              <a:t>El artículo 2.4.3.1.2 mantiene las intensidades académicas establecidas para la jornada escolar (en la mañana, tarde, o en</a:t>
            </a:r>
          </a:p>
          <a:p>
            <a:pPr algn="just"/>
            <a:r>
              <a:rPr lang="es-CO" sz="1800" dirty="0"/>
              <a:t>jornada única). Adicionalmente, con esta modificación se precisa que de cada periodo de sesenta (60) minutos de asignación académica a docentes, </a:t>
            </a:r>
            <a:r>
              <a:rPr lang="es-CO" sz="1800" i="1" dirty="0">
                <a:solidFill>
                  <a:srgbClr val="FF0000"/>
                </a:solidFill>
              </a:rPr>
              <a:t>se destinarán cinco (5) minutos para el descanso pedagógico que hace parte del desarrollo curricular</a:t>
            </a:r>
            <a:r>
              <a:rPr lang="es-CO" i="1" dirty="0">
                <a:solidFill>
                  <a:srgbClr val="FF0000"/>
                </a:solidFill>
              </a:rPr>
              <a:t>.</a:t>
            </a:r>
          </a:p>
        </p:txBody>
      </p:sp>
      <p:sp>
        <p:nvSpPr>
          <p:cNvPr id="4" name="CuadroTexto 3">
            <a:extLst>
              <a:ext uri="{FF2B5EF4-FFF2-40B4-BE49-F238E27FC236}">
                <a16:creationId xmlns:a16="http://schemas.microsoft.com/office/drawing/2014/main" id="{D3028DA6-8C85-7668-FD33-7E1677908A25}"/>
              </a:ext>
            </a:extLst>
          </p:cNvPr>
          <p:cNvSpPr txBox="1"/>
          <p:nvPr/>
        </p:nvSpPr>
        <p:spPr>
          <a:xfrm>
            <a:off x="794084" y="695148"/>
            <a:ext cx="7387390" cy="830997"/>
          </a:xfrm>
          <a:prstGeom prst="rect">
            <a:avLst/>
          </a:prstGeom>
          <a:noFill/>
        </p:spPr>
        <p:txBody>
          <a:bodyPr wrap="square">
            <a:spAutoFit/>
          </a:bodyPr>
          <a:lstStyle/>
          <a:p>
            <a:pPr algn="ctr"/>
            <a:r>
              <a:rPr lang="es-CO" sz="2400" b="1" dirty="0"/>
              <a:t>¿Qué modifica el decreto 0277 con relación al descanso pedagógico?</a:t>
            </a:r>
            <a:r>
              <a:rPr lang="es-CO" sz="2400" dirty="0"/>
              <a:t> </a:t>
            </a:r>
          </a:p>
        </p:txBody>
      </p:sp>
    </p:spTree>
    <p:extLst>
      <p:ext uri="{BB962C8B-B14F-4D97-AF65-F5344CB8AC3E}">
        <p14:creationId xmlns:p14="http://schemas.microsoft.com/office/powerpoint/2010/main" val="376815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2D21C-801F-7E9E-B6AD-E889719E43B6}"/>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66AE02D-E791-B420-4FF5-AD3725AC4E37}"/>
              </a:ext>
            </a:extLst>
          </p:cNvPr>
          <p:cNvSpPr txBox="1"/>
          <p:nvPr/>
        </p:nvSpPr>
        <p:spPr>
          <a:xfrm>
            <a:off x="794084" y="520500"/>
            <a:ext cx="7387390" cy="830997"/>
          </a:xfrm>
          <a:prstGeom prst="rect">
            <a:avLst/>
          </a:prstGeom>
          <a:noFill/>
        </p:spPr>
        <p:txBody>
          <a:bodyPr wrap="square">
            <a:spAutoFit/>
          </a:bodyPr>
          <a:lstStyle/>
          <a:p>
            <a:pPr algn="ctr"/>
            <a:r>
              <a:rPr lang="es-CO" sz="2400" b="1" dirty="0"/>
              <a:t>¿Qué significa descanso pedagógico estudiantil y cómo se incorpora en la jornada?</a:t>
            </a:r>
          </a:p>
        </p:txBody>
      </p:sp>
      <p:sp>
        <p:nvSpPr>
          <p:cNvPr id="5" name="CuadroTexto 4">
            <a:extLst>
              <a:ext uri="{FF2B5EF4-FFF2-40B4-BE49-F238E27FC236}">
                <a16:creationId xmlns:a16="http://schemas.microsoft.com/office/drawing/2014/main" id="{DAB07FB5-0425-650C-B522-D915392964EB}"/>
              </a:ext>
            </a:extLst>
          </p:cNvPr>
          <p:cNvSpPr txBox="1"/>
          <p:nvPr/>
        </p:nvSpPr>
        <p:spPr>
          <a:xfrm>
            <a:off x="1485900" y="1500626"/>
            <a:ext cx="6172200" cy="2585323"/>
          </a:xfrm>
          <a:prstGeom prst="rect">
            <a:avLst/>
          </a:prstGeom>
          <a:noFill/>
        </p:spPr>
        <p:txBody>
          <a:bodyPr wrap="square">
            <a:spAutoFit/>
          </a:bodyPr>
          <a:lstStyle/>
          <a:p>
            <a:pPr algn="ctr"/>
            <a:r>
              <a:rPr lang="es-CO" sz="1800" i="1" dirty="0"/>
              <a:t>Se reconoce el descanso pedagógico como una actividad de </a:t>
            </a:r>
            <a:r>
              <a:rPr lang="es-CO" sz="1800" b="1" i="1" dirty="0">
                <a:solidFill>
                  <a:srgbClr val="FF0000"/>
                </a:solidFill>
              </a:rPr>
              <a:t>naturaleza libre</a:t>
            </a:r>
            <a:r>
              <a:rPr lang="es-CO" sz="1800" b="1" dirty="0">
                <a:solidFill>
                  <a:srgbClr val="FF0000"/>
                </a:solidFill>
              </a:rPr>
              <a:t> </a:t>
            </a:r>
            <a:r>
              <a:rPr lang="es-CO" sz="1800" dirty="0"/>
              <a:t>para fortalecer el bienestar de las y los estudiantes, cuyos tiempos deberán organizarse de acuerdo con la autonomía escolar.</a:t>
            </a:r>
          </a:p>
          <a:p>
            <a:pPr algn="ctr"/>
            <a:endParaRPr lang="es-CO" sz="1800" dirty="0"/>
          </a:p>
          <a:p>
            <a:pPr algn="ctr"/>
            <a:r>
              <a:rPr lang="es-CO" sz="1800" dirty="0"/>
              <a:t>Este tiempo es una oportunidad para potenciar bienestar de niñas, niños, adolescentes y jóvenes, promover la formación integral, la recreación, el deporte, así como la convivencia pacífica.</a:t>
            </a:r>
          </a:p>
        </p:txBody>
      </p:sp>
    </p:spTree>
    <p:extLst>
      <p:ext uri="{BB962C8B-B14F-4D97-AF65-F5344CB8AC3E}">
        <p14:creationId xmlns:p14="http://schemas.microsoft.com/office/powerpoint/2010/main" val="341351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6C945-933D-C6AE-0E00-84EC08F2C29D}"/>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AE2E9C0F-EFEB-B24B-3399-D20150B7B5DF}"/>
              </a:ext>
            </a:extLst>
          </p:cNvPr>
          <p:cNvSpPr txBox="1"/>
          <p:nvPr/>
        </p:nvSpPr>
        <p:spPr>
          <a:xfrm>
            <a:off x="272718" y="863590"/>
            <a:ext cx="3886200" cy="3416320"/>
          </a:xfrm>
          <a:prstGeom prst="rect">
            <a:avLst/>
          </a:prstGeom>
          <a:noFill/>
        </p:spPr>
        <p:txBody>
          <a:bodyPr wrap="square">
            <a:spAutoFit/>
          </a:bodyPr>
          <a:lstStyle/>
          <a:p>
            <a:pPr algn="ctr"/>
            <a:r>
              <a:rPr lang="es-CO" sz="2400" b="1" dirty="0"/>
              <a:t>¿Cuál es el objetivo del descanso pedagógico?</a:t>
            </a:r>
            <a:r>
              <a:rPr lang="es-CO" sz="2400" dirty="0"/>
              <a:t> </a:t>
            </a:r>
          </a:p>
          <a:p>
            <a:endParaRPr lang="es-CO" sz="2400" dirty="0"/>
          </a:p>
          <a:p>
            <a:pPr algn="ctr"/>
            <a:r>
              <a:rPr lang="es-CO" sz="1800" b="0" i="0" dirty="0">
                <a:solidFill>
                  <a:srgbClr val="000000"/>
                </a:solidFill>
                <a:effectLst/>
                <a:latin typeface="PublicoHeadline"/>
              </a:rPr>
              <a:t>El descanso pedagógico tiene el objetivo de </a:t>
            </a:r>
            <a:r>
              <a:rPr lang="es-CO" sz="1800" b="0" i="1" dirty="0">
                <a:solidFill>
                  <a:srgbClr val="FF0000"/>
                </a:solidFill>
                <a:effectLst/>
                <a:latin typeface="PublicoHeadline"/>
              </a:rPr>
              <a:t>incentivar la interacción social entre los estudiantes </a:t>
            </a:r>
            <a:r>
              <a:rPr lang="es-CO" sz="1800" b="0" i="0" dirty="0">
                <a:solidFill>
                  <a:srgbClr val="000000"/>
                </a:solidFill>
                <a:effectLst/>
                <a:latin typeface="PublicoHeadline"/>
              </a:rPr>
              <a:t>para desarrollar habilidades interpersonales, resolver conflictos y aprender a través del juego y la convivencia con sus pares; lo anterior, </a:t>
            </a:r>
            <a:r>
              <a:rPr lang="es-CO" sz="1800" b="0" i="1" dirty="0">
                <a:solidFill>
                  <a:srgbClr val="FF0000"/>
                </a:solidFill>
                <a:effectLst/>
                <a:latin typeface="PublicoHeadline"/>
              </a:rPr>
              <a:t>con el acompañamiento de sus docentes.</a:t>
            </a:r>
          </a:p>
        </p:txBody>
      </p:sp>
      <p:pic>
        <p:nvPicPr>
          <p:cNvPr id="1028" name="Picture 4" descr="Ministerio de Educación ratifica que las clases no presenciales serán hasta  el 17 de enero">
            <a:extLst>
              <a:ext uri="{FF2B5EF4-FFF2-40B4-BE49-F238E27FC236}">
                <a16:creationId xmlns:a16="http://schemas.microsoft.com/office/drawing/2014/main" id="{5D1D6C2D-2198-9DE0-52BD-C24C0BA9A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591" y="1645453"/>
            <a:ext cx="4330217" cy="243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85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470C2-F845-8ADF-FA87-DEA888D059C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964C417B-8F9D-4734-851C-44BDA8689E85}"/>
              </a:ext>
            </a:extLst>
          </p:cNvPr>
          <p:cNvSpPr txBox="1"/>
          <p:nvPr/>
        </p:nvSpPr>
        <p:spPr>
          <a:xfrm>
            <a:off x="284750" y="1211339"/>
            <a:ext cx="3886200" cy="2554545"/>
          </a:xfrm>
          <a:prstGeom prst="rect">
            <a:avLst/>
          </a:prstGeom>
          <a:noFill/>
        </p:spPr>
        <p:txBody>
          <a:bodyPr wrap="square">
            <a:spAutoFit/>
          </a:bodyPr>
          <a:lstStyle/>
          <a:p>
            <a:pPr algn="ctr"/>
            <a:r>
              <a:rPr lang="es-CO" sz="2000" b="0" i="0" dirty="0">
                <a:solidFill>
                  <a:srgbClr val="000000"/>
                </a:solidFill>
                <a:effectLst/>
                <a:latin typeface="PublicoHeadline"/>
              </a:rPr>
              <a:t>De esta manera, al ser una actividad curricular desarrollada fuera del espacio de las aulas, también hace parte de la asignación académica de los docentes en el marco de la formación de los estudiantes en el aprovechamiento del tiempo libre. </a:t>
            </a:r>
            <a:endParaRPr lang="es-CO" sz="2000" dirty="0"/>
          </a:p>
        </p:txBody>
      </p:sp>
      <p:pic>
        <p:nvPicPr>
          <p:cNvPr id="2050" name="Picture 2" descr="Más de 8 millones de estudiantes regresan a clases de lunes a viernes este  2 de octubre">
            <a:extLst>
              <a:ext uri="{FF2B5EF4-FFF2-40B4-BE49-F238E27FC236}">
                <a16:creationId xmlns:a16="http://schemas.microsoft.com/office/drawing/2014/main" id="{8C5AB831-B6EA-8EE9-31BE-BB4E02F82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157" y="1211339"/>
            <a:ext cx="4539049" cy="255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68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ACFE0-31D1-51F1-DFD9-0C1B56F014C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9545823-0751-85A0-CAFA-3A5124E75453}"/>
              </a:ext>
            </a:extLst>
          </p:cNvPr>
          <p:cNvSpPr txBox="1"/>
          <p:nvPr/>
        </p:nvSpPr>
        <p:spPr>
          <a:xfrm>
            <a:off x="878305" y="315964"/>
            <a:ext cx="7387390" cy="1200329"/>
          </a:xfrm>
          <a:prstGeom prst="rect">
            <a:avLst/>
          </a:prstGeom>
          <a:noFill/>
        </p:spPr>
        <p:txBody>
          <a:bodyPr wrap="square">
            <a:spAutoFit/>
          </a:bodyPr>
          <a:lstStyle/>
          <a:p>
            <a:pPr algn="ctr"/>
            <a:r>
              <a:rPr lang="es-CO" sz="2400" b="1" dirty="0"/>
              <a:t>¿El descanso pedagógico obliga la formulación de proyectos para ser realizados por los docentes?</a:t>
            </a:r>
            <a:endParaRPr lang="es-CO" sz="2400" dirty="0"/>
          </a:p>
        </p:txBody>
      </p:sp>
      <p:pic>
        <p:nvPicPr>
          <p:cNvPr id="3074" name="Picture 2" descr="514.200+ Asustado Ilustraciones de Stock, gráficos ...">
            <a:extLst>
              <a:ext uri="{FF2B5EF4-FFF2-40B4-BE49-F238E27FC236}">
                <a16:creationId xmlns:a16="http://schemas.microsoft.com/office/drawing/2014/main" id="{111D5784-3C9B-65CA-EE20-B2429389FE2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15830" y="1160673"/>
            <a:ext cx="4671261" cy="381639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0B0C747-2306-6B1F-A83D-E86C6D85BF68}"/>
              </a:ext>
            </a:extLst>
          </p:cNvPr>
          <p:cNvSpPr txBox="1"/>
          <p:nvPr/>
        </p:nvSpPr>
        <p:spPr>
          <a:xfrm>
            <a:off x="3188368" y="1627502"/>
            <a:ext cx="5474369" cy="2585323"/>
          </a:xfrm>
          <a:prstGeom prst="rect">
            <a:avLst/>
          </a:prstGeom>
          <a:noFill/>
        </p:spPr>
        <p:txBody>
          <a:bodyPr wrap="square">
            <a:spAutoFit/>
          </a:bodyPr>
          <a:lstStyle/>
          <a:p>
            <a:pPr algn="ctr"/>
            <a:r>
              <a:rPr lang="es-CO" sz="1800" b="0" i="0" dirty="0">
                <a:solidFill>
                  <a:srgbClr val="000000"/>
                </a:solidFill>
                <a:effectLst/>
                <a:latin typeface="PublicoHeadline"/>
              </a:rPr>
              <a:t>No, el descanso siempre ha sido pedagógico. Los maestros siempre han acompañado a los y las estudiantes durante el descanso. Este acompañamiento ha sido mediado por acciones de sana convivencia, buen uso de los espacios, conservación del medio ambiente, resolución de conflictos, entre otros. El decreto 0277 institucionalizó oficialmente el descanso pedagógico, reconociendo una práctica que ya era común en las instituciones educativas.</a:t>
            </a:r>
            <a:endParaRPr lang="es-CO" sz="1800" dirty="0"/>
          </a:p>
        </p:txBody>
      </p:sp>
    </p:spTree>
    <p:extLst>
      <p:ext uri="{BB962C8B-B14F-4D97-AF65-F5344CB8AC3E}">
        <p14:creationId xmlns:p14="http://schemas.microsoft.com/office/powerpoint/2010/main" val="75765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D68C7-F4DB-B78D-2995-0F0755BD59A7}"/>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9AD4B0B6-DB7E-F61E-0889-CD754ED05ABE}"/>
              </a:ext>
            </a:extLst>
          </p:cNvPr>
          <p:cNvSpPr txBox="1"/>
          <p:nvPr/>
        </p:nvSpPr>
        <p:spPr>
          <a:xfrm>
            <a:off x="878305" y="125315"/>
            <a:ext cx="7387390" cy="707886"/>
          </a:xfrm>
          <a:prstGeom prst="rect">
            <a:avLst/>
          </a:prstGeom>
          <a:noFill/>
        </p:spPr>
        <p:txBody>
          <a:bodyPr wrap="square">
            <a:spAutoFit/>
          </a:bodyPr>
          <a:lstStyle/>
          <a:p>
            <a:pPr algn="ctr"/>
            <a:r>
              <a:rPr lang="es-CO" sz="4000" dirty="0">
                <a:latin typeface="ADLaM Display" panose="02010000000000000000" pitchFamily="2" charset="0"/>
                <a:ea typeface="ADLaM Display" panose="02010000000000000000" pitchFamily="2" charset="0"/>
                <a:cs typeface="ADLaM Display" panose="02010000000000000000" pitchFamily="2" charset="0"/>
              </a:rPr>
              <a:t>Pilas profe…</a:t>
            </a:r>
          </a:p>
        </p:txBody>
      </p:sp>
      <p:sp>
        <p:nvSpPr>
          <p:cNvPr id="3" name="CuadroTexto 2">
            <a:extLst>
              <a:ext uri="{FF2B5EF4-FFF2-40B4-BE49-F238E27FC236}">
                <a16:creationId xmlns:a16="http://schemas.microsoft.com/office/drawing/2014/main" id="{2954834E-C40E-5B98-A49B-F3FCFD904A75}"/>
              </a:ext>
            </a:extLst>
          </p:cNvPr>
          <p:cNvSpPr txBox="1"/>
          <p:nvPr/>
        </p:nvSpPr>
        <p:spPr>
          <a:xfrm>
            <a:off x="176465" y="833201"/>
            <a:ext cx="3886200" cy="1015663"/>
          </a:xfrm>
          <a:prstGeom prst="rect">
            <a:avLst/>
          </a:prstGeom>
          <a:solidFill>
            <a:srgbClr val="FFC6C6"/>
          </a:solidFill>
        </p:spPr>
        <p:txBody>
          <a:bodyPr wrap="square">
            <a:spAutoFit/>
          </a:bodyPr>
          <a:lstStyle/>
          <a:p>
            <a:pPr algn="ctr"/>
            <a:r>
              <a:rPr lang="es-CO" sz="2000" b="0" i="0" dirty="0">
                <a:solidFill>
                  <a:srgbClr val="000000"/>
                </a:solidFill>
                <a:effectLst/>
                <a:latin typeface="PublicoHeadline"/>
              </a:rPr>
              <a:t>El descanso pedagógico es para los estudiantes, no una carga para los docentes.</a:t>
            </a:r>
            <a:endParaRPr lang="es-CO" sz="2000" dirty="0"/>
          </a:p>
        </p:txBody>
      </p:sp>
      <p:pic>
        <p:nvPicPr>
          <p:cNvPr id="4100" name="Picture 4" descr="Profesor Imágenes Gratis de Personajes de Dibujos Animados｜Charatoon ES">
            <a:extLst>
              <a:ext uri="{FF2B5EF4-FFF2-40B4-BE49-F238E27FC236}">
                <a16:creationId xmlns:a16="http://schemas.microsoft.com/office/drawing/2014/main" id="{739ED038-AC9E-0F24-4439-712D1FA17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03" y="2755231"/>
            <a:ext cx="2086513" cy="208651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74310F5-7AA2-3902-DE35-9935716D4214}"/>
              </a:ext>
            </a:extLst>
          </p:cNvPr>
          <p:cNvSpPr txBox="1"/>
          <p:nvPr/>
        </p:nvSpPr>
        <p:spPr>
          <a:xfrm>
            <a:off x="2119565" y="2063918"/>
            <a:ext cx="3886200" cy="1015663"/>
          </a:xfrm>
          <a:prstGeom prst="rect">
            <a:avLst/>
          </a:prstGeom>
          <a:solidFill>
            <a:srgbClr val="FFFF00"/>
          </a:solidFill>
        </p:spPr>
        <p:txBody>
          <a:bodyPr wrap="square">
            <a:spAutoFit/>
          </a:bodyPr>
          <a:lstStyle/>
          <a:p>
            <a:pPr algn="ctr"/>
            <a:r>
              <a:rPr lang="es-CO" sz="2000" b="0" i="0" dirty="0">
                <a:solidFill>
                  <a:srgbClr val="000000"/>
                </a:solidFill>
                <a:effectLst/>
                <a:latin typeface="PublicoHeadline"/>
              </a:rPr>
              <a:t>No es un bloque adicional de trabajo ni implica funciones extraordinarias.</a:t>
            </a:r>
            <a:endParaRPr lang="es-CO" sz="2000" dirty="0"/>
          </a:p>
        </p:txBody>
      </p:sp>
      <p:pic>
        <p:nvPicPr>
          <p:cNvPr id="4102" name="Picture 6" descr="Profesor De Dibujos Animados Saludando Stock de ilustración - Ilustración  de muchacha, profesor: 191432840">
            <a:extLst>
              <a:ext uri="{FF2B5EF4-FFF2-40B4-BE49-F238E27FC236}">
                <a16:creationId xmlns:a16="http://schemas.microsoft.com/office/drawing/2014/main" id="{4AC566EC-DC19-4DD2-94F2-3BF711F380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07784" y="276466"/>
            <a:ext cx="2585286" cy="337211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51792D47-AF02-2933-BCA5-EFAC5B3712BE}"/>
              </a:ext>
            </a:extLst>
          </p:cNvPr>
          <p:cNvSpPr txBox="1"/>
          <p:nvPr/>
        </p:nvSpPr>
        <p:spPr>
          <a:xfrm>
            <a:off x="4961022" y="3294635"/>
            <a:ext cx="3886200" cy="707886"/>
          </a:xfrm>
          <a:prstGeom prst="rect">
            <a:avLst/>
          </a:prstGeom>
          <a:solidFill>
            <a:srgbClr val="29B95C"/>
          </a:solidFill>
        </p:spPr>
        <p:txBody>
          <a:bodyPr wrap="square">
            <a:spAutoFit/>
          </a:bodyPr>
          <a:lstStyle/>
          <a:p>
            <a:pPr algn="ctr"/>
            <a:r>
              <a:rPr lang="es-CO" sz="2000" b="0" i="0" dirty="0">
                <a:solidFill>
                  <a:srgbClr val="000000"/>
                </a:solidFill>
                <a:effectLst/>
                <a:latin typeface="PublicoHeadline"/>
              </a:rPr>
              <a:t>Implica solamente el acompañamiento pedagógico.</a:t>
            </a:r>
            <a:endParaRPr lang="es-CO" sz="2000" dirty="0"/>
          </a:p>
        </p:txBody>
      </p:sp>
    </p:spTree>
    <p:extLst>
      <p:ext uri="{BB962C8B-B14F-4D97-AF65-F5344CB8AC3E}">
        <p14:creationId xmlns:p14="http://schemas.microsoft.com/office/powerpoint/2010/main" val="291043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55E19-A096-BEE7-96A2-E0FF1F45AA0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62309AB-0F97-5F6F-A861-28253F9E2494}"/>
              </a:ext>
            </a:extLst>
          </p:cNvPr>
          <p:cNvSpPr>
            <a:spLocks noGrp="1"/>
          </p:cNvSpPr>
          <p:nvPr>
            <p:ph type="title"/>
          </p:nvPr>
        </p:nvSpPr>
        <p:spPr>
          <a:xfrm>
            <a:off x="311700" y="2896603"/>
            <a:ext cx="8134468" cy="315829"/>
          </a:xfrm>
        </p:spPr>
        <p:txBody>
          <a:bodyPr>
            <a:normAutofit fontScale="90000"/>
          </a:bodyPr>
          <a:lstStyle/>
          <a:p>
            <a:r>
              <a:rPr lang="es-CO" sz="6700" dirty="0"/>
              <a:t>GRACIAS</a:t>
            </a:r>
            <a:br>
              <a:rPr lang="es-CO" sz="6700"/>
            </a:br>
            <a:br>
              <a:rPr lang="es-CO" sz="1800" i="1" kern="100" dirty="0">
                <a:effectLst/>
                <a:latin typeface="Times New Roman" panose="02020603050405020304" pitchFamily="18" charset="0"/>
                <a:ea typeface="Calibri" panose="020F0502020204030204" pitchFamily="34" charset="0"/>
                <a:cs typeface="Times New Roman" panose="02020603050405020304" pitchFamily="18" charset="0"/>
              </a:rPr>
            </a:br>
            <a:br>
              <a:rPr lang="es-CO" sz="1800" i="1" kern="100" dirty="0">
                <a:effectLst/>
                <a:latin typeface="Times New Roman" panose="02020603050405020304" pitchFamily="18" charset="0"/>
                <a:ea typeface="Calibri" panose="020F0502020204030204" pitchFamily="34" charset="0"/>
                <a:cs typeface="Times New Roman" panose="02020603050405020304" pitchFamily="18" charset="0"/>
              </a:rPr>
            </a:br>
            <a:r>
              <a:rPr lang="es-CO" sz="1800" dirty="0"/>
              <a:t> </a:t>
            </a:r>
            <a:br>
              <a:rPr lang="es-CO" sz="1800" dirty="0"/>
            </a:br>
            <a:r>
              <a:rPr lang="es-CO" dirty="0"/>
              <a:t>Diana Ximena Álvarez Torres</a:t>
            </a:r>
            <a:br>
              <a:rPr lang="es-CO" dirty="0"/>
            </a:br>
            <a:r>
              <a:rPr lang="es-CO" dirty="0"/>
              <a:t>TESORERA</a:t>
            </a:r>
            <a:br>
              <a:rPr lang="es-CO" dirty="0"/>
            </a:br>
            <a:r>
              <a:rPr lang="es-CO" sz="2200" dirty="0"/>
              <a:t>Tel 3004295138</a:t>
            </a:r>
            <a:br>
              <a:rPr lang="es-CO" dirty="0"/>
            </a:br>
            <a:endParaRPr lang="es-CO" dirty="0"/>
          </a:p>
        </p:txBody>
      </p:sp>
    </p:spTree>
    <p:extLst>
      <p:ext uri="{BB962C8B-B14F-4D97-AF65-F5344CB8AC3E}">
        <p14:creationId xmlns:p14="http://schemas.microsoft.com/office/powerpoint/2010/main" val="336160147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NTILLA DIAPOSITIVAS SUTEQ" id="{26DFAF1D-89F4-43F7-96C2-BBCEDACED62C}" vid="{F585F31D-E3E4-4B6C-BB46-A20D6963CC3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SUTEQ</Template>
  <TotalTime>3844</TotalTime>
  <Words>420</Words>
  <Application>Microsoft Office PowerPoint</Application>
  <PresentationFormat>Presentación en pantalla (16:9)</PresentationFormat>
  <Paragraphs>22</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ADLaM Display</vt:lpstr>
      <vt:lpstr>Arial</vt:lpstr>
      <vt:lpstr>PublicoHeadline</vt:lpstr>
      <vt:lpstr>Times New Roman</vt:lpstr>
      <vt:lpstr>Simple Light</vt:lpstr>
      <vt:lpstr>DESCANSO PEDAGÓGICO Decreto 0277 de 12 de marzo de 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Diana Ximena Álvarez Torres TESORERA Tel 3004295138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8</cp:revision>
  <dcterms:created xsi:type="dcterms:W3CDTF">2024-10-02T18:11:44Z</dcterms:created>
  <dcterms:modified xsi:type="dcterms:W3CDTF">2025-04-11T02:45:36Z</dcterms:modified>
</cp:coreProperties>
</file>