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62" r:id="rId2"/>
    <p:sldId id="314" r:id="rId3"/>
    <p:sldId id="325" r:id="rId4"/>
    <p:sldId id="320" r:id="rId5"/>
    <p:sldId id="324" r:id="rId6"/>
    <p:sldId id="323" r:id="rId7"/>
    <p:sldId id="327" r:id="rId8"/>
    <p:sldId id="329" r:id="rId9"/>
    <p:sldId id="328" r:id="rId10"/>
    <p:sldId id="332" r:id="rId11"/>
    <p:sldId id="321" r:id="rId12"/>
    <p:sldId id="330" r:id="rId13"/>
    <p:sldId id="322" r:id="rId14"/>
    <p:sldId id="326" r:id="rId15"/>
    <p:sldId id="29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DBFF"/>
    <a:srgbClr val="FFE46B"/>
    <a:srgbClr val="99CC00"/>
    <a:srgbClr val="29B95C"/>
    <a:srgbClr val="FFC6C6"/>
    <a:srgbClr val="FFCE3C"/>
    <a:srgbClr val="7CEB99"/>
    <a:srgbClr val="C5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4660"/>
  </p:normalViewPr>
  <p:slideViewPr>
    <p:cSldViewPr snapToGrid="0">
      <p:cViewPr varScale="1">
        <p:scale>
          <a:sx n="64" d="100"/>
          <a:sy n="64" d="100"/>
        </p:scale>
        <p:origin x="1051"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3" name="Google Shape;75;p16">
            <a:extLst>
              <a:ext uri="{FF2B5EF4-FFF2-40B4-BE49-F238E27FC236}">
                <a16:creationId xmlns:a16="http://schemas.microsoft.com/office/drawing/2014/main" id="{1786AE97-B490-0959-BF88-EC671B47F94C}"/>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s-ES"/>
              <a:t>Haga clic para modificar el estilo de título del patrón</a:t>
            </a:r>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s-ES"/>
              <a:t>Haga clic para modificar el estilo de subtítulo del patrón</a:t>
            </a:r>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2" name="Google Shape;68;p15">
            <a:extLst>
              <a:ext uri="{FF2B5EF4-FFF2-40B4-BE49-F238E27FC236}">
                <a16:creationId xmlns:a16="http://schemas.microsoft.com/office/drawing/2014/main" id="{CBAD17D3-B70B-82F5-0523-B64FADD808EF}"/>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s-ES"/>
              <a:t>Haga clic para modificar el estilo de título del patrón</a:t>
            </a: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pic>
        <p:nvPicPr>
          <p:cNvPr id="2" name="Google Shape;75;p16">
            <a:extLst>
              <a:ext uri="{FF2B5EF4-FFF2-40B4-BE49-F238E27FC236}">
                <a16:creationId xmlns:a16="http://schemas.microsoft.com/office/drawing/2014/main" id="{17F00D0C-8BE9-84D8-54C8-1F1F2ACD164F}"/>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s-ES"/>
              <a:t>Haga clic para modificar el estilo de título del patrón</a:t>
            </a:r>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s-ES"/>
              <a:t>Haga clic para modificar el estilo de título del patrón</a:t>
            </a:r>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s-ES"/>
              <a:t>Haga clic para modificar el estilo de título del patrón</a:t>
            </a:r>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s-ES"/>
              <a:t>Haga clic para modificar el estilo de subtítulo del patrón</a:t>
            </a:r>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s-ES"/>
              <a:t>Haga clic para modificar los estilos de texto del patrón</a:t>
            </a: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pPr lvl="0"/>
            <a:r>
              <a:rPr lang="es-ES"/>
              <a:t>Haga clic para modificar los estilos de texto del patrón</a:t>
            </a: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pPr lvl="0"/>
            <a:r>
              <a:rPr lang="es-ES"/>
              <a:t>Haga clic para modificar los estilos de texto del patrón</a:t>
            </a: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En blanco">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pic>
        <p:nvPicPr>
          <p:cNvPr id="2" name="Google Shape;54;p13">
            <a:extLst>
              <a:ext uri="{FF2B5EF4-FFF2-40B4-BE49-F238E27FC236}">
                <a16:creationId xmlns:a16="http://schemas.microsoft.com/office/drawing/2014/main" id="{66E1631D-6C90-DE42-2129-2BB5D078D03F}"/>
              </a:ext>
            </a:extLst>
          </p:cNvPr>
          <p:cNvPicPr preferRelativeResize="0"/>
          <p:nvPr userDrawn="1"/>
        </p:nvPicPr>
        <p:blipFill>
          <a:blip r:embed="rId10">
            <a:alphaModFix/>
          </a:blip>
          <a:stretch>
            <a:fillRect/>
          </a:stretch>
        </p:blipFill>
        <p:spPr>
          <a:xfrm>
            <a:off x="0" y="0"/>
            <a:ext cx="9144000" cy="5143500"/>
          </a:xfrm>
          <a:prstGeom prst="rect">
            <a:avLst/>
          </a:prstGeom>
          <a:noFill/>
          <a:ln>
            <a:noFill/>
          </a:ln>
        </p:spPr>
      </p:pic>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m/search?cs=0&amp;sca_esv=f3abac6c97ce75c7&amp;q=Decreto+1286+de+2005&amp;sa=X&amp;ved=2ahUKEwiy8rfEsvCPAxXNSzABHaOkAJMQxccNegQIAxAB&amp;mstk=AUtExfBt1tFQjVVCPVQi4dAG0guca-BAkP5HzUvZoCLxVRFuo5YchSEE15q-D3-F6WUcylfR48SvnnBZyjk2RQyAkP1NF65Ci4FNAE1axpV20UcEIEH15oN9t498Dc0Vk-f7dmrqfXXcBMRvhRUfr38nZ31TOGQkD1AGQ87MHUimLsMy1hw&amp;csui=3"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6602B4D-615A-62D5-92AD-FA7C982A1CF7}"/>
              </a:ext>
            </a:extLst>
          </p:cNvPr>
          <p:cNvSpPr>
            <a:spLocks noGrp="1"/>
          </p:cNvSpPr>
          <p:nvPr>
            <p:ph type="title"/>
          </p:nvPr>
        </p:nvSpPr>
        <p:spPr>
          <a:xfrm>
            <a:off x="311700" y="2150850"/>
            <a:ext cx="8520600" cy="841800"/>
          </a:xfrm>
        </p:spPr>
        <p:txBody>
          <a:bodyPr>
            <a:noAutofit/>
          </a:bodyPr>
          <a:lstStyle/>
          <a:p>
            <a:r>
              <a:rPr lang="es-CO" sz="4800" dirty="0">
                <a:latin typeface="ADLaM Display" panose="02010000000000000000" pitchFamily="2" charset="0"/>
                <a:ea typeface="ADLaM Display" panose="02010000000000000000" pitchFamily="2" charset="0"/>
                <a:cs typeface="ADLaM Display" panose="02010000000000000000" pitchFamily="2" charset="0"/>
              </a:rPr>
              <a:t>GOBIERNO ESCOLAR</a:t>
            </a:r>
            <a:br>
              <a:rPr lang="es-CO" sz="4800" dirty="0">
                <a:latin typeface="ADLaM Display" panose="02010000000000000000" pitchFamily="2" charset="0"/>
                <a:ea typeface="ADLaM Display" panose="02010000000000000000" pitchFamily="2" charset="0"/>
                <a:cs typeface="ADLaM Display" panose="02010000000000000000" pitchFamily="2" charset="0"/>
              </a:rPr>
            </a:br>
            <a:r>
              <a:rPr lang="es-CO" sz="2400" dirty="0">
                <a:latin typeface="ADLaM Display" panose="02010000000000000000" pitchFamily="2" charset="0"/>
                <a:ea typeface="ADLaM Display" panose="02010000000000000000" pitchFamily="2" charset="0"/>
                <a:cs typeface="ADLaM Display" panose="02010000000000000000" pitchFamily="2" charset="0"/>
              </a:rPr>
              <a:t>ART.142 LEY 115 DE 1994</a:t>
            </a:r>
          </a:p>
        </p:txBody>
      </p:sp>
    </p:spTree>
    <p:extLst>
      <p:ext uri="{BB962C8B-B14F-4D97-AF65-F5344CB8AC3E}">
        <p14:creationId xmlns:p14="http://schemas.microsoft.com/office/powerpoint/2010/main" val="3099235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AA85A-D41E-C01A-2F49-957D003D52E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B7530D-ED18-5529-F252-0053E67F99E6}"/>
              </a:ext>
            </a:extLst>
          </p:cNvPr>
          <p:cNvSpPr txBox="1"/>
          <p:nvPr/>
        </p:nvSpPr>
        <p:spPr>
          <a:xfrm>
            <a:off x="4147888" y="1913310"/>
            <a:ext cx="4572000" cy="1600438"/>
          </a:xfrm>
          <a:prstGeom prst="rect">
            <a:avLst/>
          </a:prstGeom>
          <a:solidFill>
            <a:srgbClr val="99CC00"/>
          </a:solidFill>
        </p:spPr>
        <p:txBody>
          <a:bodyPr wrap="square">
            <a:spAutoFit/>
          </a:bodyPr>
          <a:lstStyle/>
          <a:p>
            <a:pPr algn="ctr"/>
            <a:r>
              <a:rPr lang="es-CO" dirty="0"/>
              <a:t>El Consejo de Padres de Familia en Colombia está regulado principalmente por el </a:t>
            </a:r>
            <a:r>
              <a:rPr lang="es-CO" dirty="0">
                <a:hlinkClick r:id="rId2"/>
              </a:rPr>
              <a:t>Decreto 1286 de 2005</a:t>
            </a:r>
            <a:r>
              <a:rPr lang="es-CO" dirty="0"/>
              <a:t>, que fue compilado en el Decreto 1075 de 2015, donde se establece la integración y funciones de este órgano como parte del gobierno escolar y un espacio para la participación de los padres en el proceso educativo. </a:t>
            </a:r>
          </a:p>
        </p:txBody>
      </p:sp>
      <p:sp>
        <p:nvSpPr>
          <p:cNvPr id="4" name="CuadroTexto 3">
            <a:extLst>
              <a:ext uri="{FF2B5EF4-FFF2-40B4-BE49-F238E27FC236}">
                <a16:creationId xmlns:a16="http://schemas.microsoft.com/office/drawing/2014/main" id="{CE528E8E-15BA-0890-A6AC-425C03C9512A}"/>
              </a:ext>
            </a:extLst>
          </p:cNvPr>
          <p:cNvSpPr txBox="1"/>
          <p:nvPr/>
        </p:nvSpPr>
        <p:spPr>
          <a:xfrm>
            <a:off x="-108286" y="598754"/>
            <a:ext cx="4572000" cy="969176"/>
          </a:xfrm>
          <a:prstGeom prst="rect">
            <a:avLst/>
          </a:prstGeom>
          <a:noFill/>
        </p:spPr>
        <p:txBody>
          <a:bodyPr wrap="square">
            <a:spAutoFit/>
          </a:bodyPr>
          <a:lstStyle/>
          <a:p>
            <a:pPr algn="ctr">
              <a:lnSpc>
                <a:spcPts val="3360"/>
              </a:lnSpc>
              <a:spcBef>
                <a:spcPts val="1500"/>
              </a:spcBef>
              <a:spcAft>
                <a:spcPts val="750"/>
              </a:spcAft>
            </a:pPr>
            <a:r>
              <a:rPr lang="es-CO" sz="3600" b="1" dirty="0">
                <a:solidFill>
                  <a:srgbClr val="333333"/>
                </a:solidFill>
                <a:latin typeface="Roboto Slab" panose="020F0502020204030204" pitchFamily="2" charset="0"/>
              </a:rPr>
              <a:t>¿</a:t>
            </a:r>
            <a:r>
              <a:rPr lang="es-CO" sz="3600" b="1" i="0" dirty="0">
                <a:solidFill>
                  <a:srgbClr val="333333"/>
                </a:solidFill>
                <a:effectLst/>
                <a:latin typeface="Roboto Slab" pitchFamily="2" charset="0"/>
              </a:rPr>
              <a:t>Y el Consejo de Padres?</a:t>
            </a:r>
          </a:p>
        </p:txBody>
      </p:sp>
      <p:pic>
        <p:nvPicPr>
          <p:cNvPr id="5" name="Imagen 4">
            <a:extLst>
              <a:ext uri="{FF2B5EF4-FFF2-40B4-BE49-F238E27FC236}">
                <a16:creationId xmlns:a16="http://schemas.microsoft.com/office/drawing/2014/main" id="{A464243E-558B-D1C8-9D8D-D9AA8C0AE695}"/>
              </a:ext>
            </a:extLst>
          </p:cNvPr>
          <p:cNvPicPr>
            <a:picLocks noChangeAspect="1"/>
          </p:cNvPicPr>
          <p:nvPr/>
        </p:nvPicPr>
        <p:blipFill>
          <a:blip r:embed="rId3"/>
          <a:stretch>
            <a:fillRect/>
          </a:stretch>
        </p:blipFill>
        <p:spPr>
          <a:xfrm>
            <a:off x="508332" y="1678411"/>
            <a:ext cx="3338763" cy="3338763"/>
          </a:xfrm>
          <a:prstGeom prst="rect">
            <a:avLst/>
          </a:prstGeom>
        </p:spPr>
      </p:pic>
      <p:sp>
        <p:nvSpPr>
          <p:cNvPr id="6" name="CuadroTexto 5">
            <a:extLst>
              <a:ext uri="{FF2B5EF4-FFF2-40B4-BE49-F238E27FC236}">
                <a16:creationId xmlns:a16="http://schemas.microsoft.com/office/drawing/2014/main" id="{BF714F58-F804-AE50-37A0-334EB2CB6D31}"/>
              </a:ext>
            </a:extLst>
          </p:cNvPr>
          <p:cNvSpPr txBox="1"/>
          <p:nvPr/>
        </p:nvSpPr>
        <p:spPr>
          <a:xfrm>
            <a:off x="4147888" y="3859128"/>
            <a:ext cx="4572000" cy="1169551"/>
          </a:xfrm>
          <a:prstGeom prst="rect">
            <a:avLst/>
          </a:prstGeom>
          <a:solidFill>
            <a:srgbClr val="FFE46B"/>
          </a:solidFill>
        </p:spPr>
        <p:txBody>
          <a:bodyPr wrap="square">
            <a:spAutoFit/>
          </a:bodyPr>
          <a:lstStyle/>
          <a:p>
            <a:pPr algn="ctr"/>
            <a:r>
              <a:rPr lang="es-CO" dirty="0">
                <a:solidFill>
                  <a:schemeClr val="tx1"/>
                </a:solidFill>
                <a:latin typeface="Roboto" panose="02000000000000000000" pitchFamily="2" charset="0"/>
              </a:rPr>
              <a:t>T</a:t>
            </a:r>
            <a:r>
              <a:rPr lang="es-CO" b="0" i="0" dirty="0">
                <a:solidFill>
                  <a:schemeClr val="tx1"/>
                </a:solidFill>
                <a:effectLst/>
                <a:latin typeface="Roboto" panose="02000000000000000000" pitchFamily="2" charset="0"/>
              </a:rPr>
              <a:t>iene como función representar los intereses de los padres de familia ante la institución educativa y colaborar en la toma de decisiones en temas que afecten a la comunidad educativa. Está conformado por padres de familia elegidos en asamblea.</a:t>
            </a:r>
          </a:p>
        </p:txBody>
      </p:sp>
      <p:sp>
        <p:nvSpPr>
          <p:cNvPr id="9" name="CuadroTexto 8">
            <a:extLst>
              <a:ext uri="{FF2B5EF4-FFF2-40B4-BE49-F238E27FC236}">
                <a16:creationId xmlns:a16="http://schemas.microsoft.com/office/drawing/2014/main" id="{555E9758-626C-B8CC-F281-9767E1F2D1E6}"/>
              </a:ext>
            </a:extLst>
          </p:cNvPr>
          <p:cNvSpPr txBox="1"/>
          <p:nvPr/>
        </p:nvSpPr>
        <p:spPr>
          <a:xfrm>
            <a:off x="4147888" y="860044"/>
            <a:ext cx="4572000" cy="707886"/>
          </a:xfrm>
          <a:prstGeom prst="rect">
            <a:avLst/>
          </a:prstGeom>
          <a:solidFill>
            <a:srgbClr val="A3DBFF"/>
          </a:solidFill>
        </p:spPr>
        <p:txBody>
          <a:bodyPr wrap="square">
            <a:spAutoFit/>
          </a:bodyPr>
          <a:lstStyle/>
          <a:p>
            <a:pPr algn="ctr"/>
            <a:r>
              <a:rPr lang="es-CO" sz="2000" i="1" dirty="0"/>
              <a:t>Es un órgano consultor, de participación y representación</a:t>
            </a:r>
            <a:r>
              <a:rPr lang="es-CO" i="1" dirty="0"/>
              <a:t>.</a:t>
            </a:r>
          </a:p>
        </p:txBody>
      </p:sp>
    </p:spTree>
    <p:extLst>
      <p:ext uri="{BB962C8B-B14F-4D97-AF65-F5344CB8AC3E}">
        <p14:creationId xmlns:p14="http://schemas.microsoft.com/office/powerpoint/2010/main" val="178901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DCA0B-498F-4884-DFAB-4D278F10526A}"/>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75CFBB05-C5DE-7A12-6C6D-0CFA974CE231}"/>
              </a:ext>
            </a:extLst>
          </p:cNvPr>
          <p:cNvSpPr txBox="1"/>
          <p:nvPr/>
        </p:nvSpPr>
        <p:spPr>
          <a:xfrm>
            <a:off x="403058" y="1459646"/>
            <a:ext cx="8337884" cy="2677656"/>
          </a:xfrm>
          <a:prstGeom prst="rect">
            <a:avLst/>
          </a:prstGeom>
          <a:noFill/>
        </p:spPr>
        <p:txBody>
          <a:bodyPr wrap="square">
            <a:spAutoFit/>
          </a:bodyPr>
          <a:lstStyle/>
          <a:p>
            <a:pPr algn="just">
              <a:buNone/>
            </a:pPr>
            <a:r>
              <a:rPr lang="es-CO" b="0" i="0" dirty="0">
                <a:solidFill>
                  <a:srgbClr val="333333"/>
                </a:solidFill>
                <a:effectLst/>
                <a:latin typeface="Arial" panose="020B0604020202020204" pitchFamily="34" charset="0"/>
              </a:rPr>
              <a:t>a) Contribuir con el rector o director en el análisis, difusión y uso de los resultados de las evaluaciones periódicas de competencias y las pruebas de Estado;</a:t>
            </a:r>
          </a:p>
          <a:p>
            <a:pPr algn="just">
              <a:buNone/>
            </a:pPr>
            <a:r>
              <a:rPr lang="es-CO" b="0" i="0" dirty="0">
                <a:solidFill>
                  <a:srgbClr val="333333"/>
                </a:solidFill>
                <a:effectLst/>
                <a:latin typeface="Arial" panose="020B0604020202020204" pitchFamily="34" charset="0"/>
              </a:rPr>
              <a:t>b) Exigir que el establecimiento con todos sus estudiantes participe en las pruebas de competencias y de Estado realizadas por el Instituto Colombiano para el Fomento de la Educación Superior, </a:t>
            </a:r>
            <a:r>
              <a:rPr lang="es-CO" b="0" i="0" dirty="0" err="1">
                <a:solidFill>
                  <a:srgbClr val="333333"/>
                </a:solidFill>
                <a:effectLst/>
                <a:latin typeface="Arial" panose="020B0604020202020204" pitchFamily="34" charset="0"/>
              </a:rPr>
              <a:t>Icfes</a:t>
            </a:r>
            <a:r>
              <a:rPr lang="es-CO" b="0" i="0" dirty="0">
                <a:solidFill>
                  <a:srgbClr val="333333"/>
                </a:solidFill>
                <a:effectLst/>
                <a:latin typeface="Arial" panose="020B0604020202020204" pitchFamily="34" charset="0"/>
              </a:rPr>
              <a:t>;</a:t>
            </a:r>
          </a:p>
          <a:p>
            <a:pPr algn="just">
              <a:buNone/>
            </a:pPr>
            <a:r>
              <a:rPr lang="es-CO" b="0" i="0" dirty="0">
                <a:solidFill>
                  <a:srgbClr val="333333"/>
                </a:solidFill>
                <a:effectLst/>
                <a:latin typeface="Arial" panose="020B0604020202020204" pitchFamily="34" charset="0"/>
              </a:rPr>
              <a:t>c) Apoyar las actividades artísticas, científicas, técnicas y deportivas que organice el establecimiento educativo, orientadas a mejorar las competencias de los estudiantes en las distintas áreas, incluida la ciudadana y la creación de la cultura de la legalidad;</a:t>
            </a:r>
          </a:p>
          <a:p>
            <a:pPr algn="just">
              <a:buNone/>
            </a:pPr>
            <a:r>
              <a:rPr lang="es-CO" b="0" i="0" dirty="0">
                <a:solidFill>
                  <a:srgbClr val="333333"/>
                </a:solidFill>
                <a:effectLst/>
                <a:latin typeface="Arial" panose="020B0604020202020204" pitchFamily="34" charset="0"/>
              </a:rPr>
              <a:t>d) Participar en la elaboración de planes de mejoramiento y en el logro de los objetivos planteados;</a:t>
            </a:r>
          </a:p>
          <a:p>
            <a:pPr algn="just">
              <a:buNone/>
            </a:pPr>
            <a:r>
              <a:rPr lang="es-CO" b="0" i="0" dirty="0">
                <a:solidFill>
                  <a:srgbClr val="333333"/>
                </a:solidFill>
                <a:effectLst/>
                <a:latin typeface="Arial" panose="020B0604020202020204" pitchFamily="34" charset="0"/>
              </a:rPr>
              <a:t>e) Promover actividades de formación de los padres de familia encaminadas a desarrollar estrategias de acompañamiento a los estudiantes para facilitar el afianzamiento de los aprendizajes, fomentar la práctica de hábitos de estudio extraescolares, mejorar la autoestima y el ambiente de convivencia y especialmente aquellas destinadas a promover los derechos del niño</a:t>
            </a:r>
          </a:p>
        </p:txBody>
      </p:sp>
      <p:sp>
        <p:nvSpPr>
          <p:cNvPr id="6" name="CuadroTexto 5">
            <a:extLst>
              <a:ext uri="{FF2B5EF4-FFF2-40B4-BE49-F238E27FC236}">
                <a16:creationId xmlns:a16="http://schemas.microsoft.com/office/drawing/2014/main" id="{ED7D4444-C497-89A9-A4B8-AAFBB7D3E591}"/>
              </a:ext>
            </a:extLst>
          </p:cNvPr>
          <p:cNvSpPr txBox="1"/>
          <p:nvPr/>
        </p:nvSpPr>
        <p:spPr>
          <a:xfrm>
            <a:off x="0" y="633739"/>
            <a:ext cx="9095875" cy="528350"/>
          </a:xfrm>
          <a:prstGeom prst="rect">
            <a:avLst/>
          </a:prstGeom>
          <a:noFill/>
        </p:spPr>
        <p:txBody>
          <a:bodyPr wrap="square">
            <a:spAutoFit/>
          </a:bodyPr>
          <a:lstStyle/>
          <a:p>
            <a:pPr algn="ctr">
              <a:lnSpc>
                <a:spcPts val="3360"/>
              </a:lnSpc>
              <a:spcBef>
                <a:spcPts val="1500"/>
              </a:spcBef>
              <a:spcAft>
                <a:spcPts val="750"/>
              </a:spcAft>
            </a:pPr>
            <a:r>
              <a:rPr lang="es-CO" sz="3200" b="1" dirty="0">
                <a:solidFill>
                  <a:srgbClr val="333333"/>
                </a:solidFill>
                <a:latin typeface="Roboto Slab" panose="020F0502020204030204" pitchFamily="2" charset="0"/>
              </a:rPr>
              <a:t>¿Qué funciones tiene </a:t>
            </a:r>
            <a:r>
              <a:rPr lang="es-CO" sz="3200" b="1" i="0" dirty="0">
                <a:solidFill>
                  <a:srgbClr val="333333"/>
                </a:solidFill>
                <a:effectLst/>
                <a:latin typeface="Roboto Slab" pitchFamily="2" charset="0"/>
              </a:rPr>
              <a:t>el Consejo de Padres?</a:t>
            </a:r>
          </a:p>
        </p:txBody>
      </p:sp>
    </p:spTree>
    <p:extLst>
      <p:ext uri="{BB962C8B-B14F-4D97-AF65-F5344CB8AC3E}">
        <p14:creationId xmlns:p14="http://schemas.microsoft.com/office/powerpoint/2010/main" val="244191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B528B-00D5-7221-57EE-71642BFF23C4}"/>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FEF418A3-04C9-AF8D-C8BD-16C7085E3B06}"/>
              </a:ext>
            </a:extLst>
          </p:cNvPr>
          <p:cNvSpPr txBox="1"/>
          <p:nvPr/>
        </p:nvSpPr>
        <p:spPr>
          <a:xfrm>
            <a:off x="132348" y="364972"/>
            <a:ext cx="9095875" cy="507896"/>
          </a:xfrm>
          <a:prstGeom prst="rect">
            <a:avLst/>
          </a:prstGeom>
          <a:noFill/>
        </p:spPr>
        <p:txBody>
          <a:bodyPr wrap="square">
            <a:spAutoFit/>
          </a:bodyPr>
          <a:lstStyle/>
          <a:p>
            <a:pPr algn="ctr">
              <a:lnSpc>
                <a:spcPts val="3360"/>
              </a:lnSpc>
              <a:spcBef>
                <a:spcPts val="1500"/>
              </a:spcBef>
              <a:spcAft>
                <a:spcPts val="750"/>
              </a:spcAft>
            </a:pPr>
            <a:r>
              <a:rPr lang="es-CO" sz="2800" b="1" dirty="0">
                <a:solidFill>
                  <a:srgbClr val="333333"/>
                </a:solidFill>
                <a:latin typeface="Roboto Slab" panose="020F0502020204030204" pitchFamily="2" charset="0"/>
              </a:rPr>
              <a:t>¿Qué funciones tiene </a:t>
            </a:r>
            <a:r>
              <a:rPr lang="es-CO" sz="2800" b="1" i="0" dirty="0">
                <a:solidFill>
                  <a:srgbClr val="333333"/>
                </a:solidFill>
                <a:effectLst/>
                <a:latin typeface="Roboto Slab" pitchFamily="2" charset="0"/>
              </a:rPr>
              <a:t>el Consejo de Padres?</a:t>
            </a:r>
          </a:p>
        </p:txBody>
      </p:sp>
      <p:sp>
        <p:nvSpPr>
          <p:cNvPr id="3" name="CuadroTexto 2">
            <a:extLst>
              <a:ext uri="{FF2B5EF4-FFF2-40B4-BE49-F238E27FC236}">
                <a16:creationId xmlns:a16="http://schemas.microsoft.com/office/drawing/2014/main" id="{FBCC8563-2AB0-B761-FEF3-B8E56141E67C}"/>
              </a:ext>
            </a:extLst>
          </p:cNvPr>
          <p:cNvSpPr txBox="1"/>
          <p:nvPr/>
        </p:nvSpPr>
        <p:spPr>
          <a:xfrm>
            <a:off x="445169" y="1125995"/>
            <a:ext cx="8253662" cy="3108543"/>
          </a:xfrm>
          <a:prstGeom prst="rect">
            <a:avLst/>
          </a:prstGeom>
          <a:noFill/>
        </p:spPr>
        <p:txBody>
          <a:bodyPr wrap="square">
            <a:spAutoFit/>
          </a:bodyPr>
          <a:lstStyle/>
          <a:p>
            <a:pPr algn="just">
              <a:buNone/>
            </a:pPr>
            <a:r>
              <a:rPr lang="es-CO" b="0" i="0" dirty="0">
                <a:solidFill>
                  <a:srgbClr val="333333"/>
                </a:solidFill>
                <a:effectLst/>
                <a:latin typeface="Arial" panose="020B0604020202020204" pitchFamily="34" charset="0"/>
              </a:rPr>
              <a:t>f) Propiciar un clima de confianza, entendimiento, integración, solidaridad y concertación entre todos los estamentos de la comunidad educativa;</a:t>
            </a:r>
          </a:p>
          <a:p>
            <a:pPr algn="just">
              <a:buNone/>
            </a:pPr>
            <a:r>
              <a:rPr lang="es-CO" b="0" i="0" dirty="0">
                <a:solidFill>
                  <a:srgbClr val="333333"/>
                </a:solidFill>
                <a:effectLst/>
                <a:latin typeface="Arial" panose="020B0604020202020204" pitchFamily="34" charset="0"/>
              </a:rPr>
              <a:t>g) Presentar propuestas de mejoramiento del manual de convivencia en el marco de la Constitución y la ley;</a:t>
            </a:r>
          </a:p>
          <a:p>
            <a:pPr algn="just">
              <a:buNone/>
            </a:pPr>
            <a:r>
              <a:rPr lang="es-CO" b="0" i="0" dirty="0">
                <a:solidFill>
                  <a:srgbClr val="333333"/>
                </a:solidFill>
                <a:effectLst/>
                <a:latin typeface="Arial" panose="020B0604020202020204" pitchFamily="34" charset="0"/>
              </a:rPr>
              <a:t>h) Colaborar en las actividades destinadas a la promoción de la salud física y mental de los educandos, la solución de las dificultades de aprendizaje, la detección de problemas de integración escolar y el mejoramiento del medio ambiente;</a:t>
            </a:r>
          </a:p>
          <a:p>
            <a:pPr algn="just">
              <a:buNone/>
            </a:pPr>
            <a:r>
              <a:rPr lang="es-CO" b="0" i="0" dirty="0">
                <a:solidFill>
                  <a:srgbClr val="333333"/>
                </a:solidFill>
                <a:effectLst/>
                <a:latin typeface="Arial" panose="020B0604020202020204" pitchFamily="34" charset="0"/>
              </a:rPr>
              <a:t>i) Elegir al padre de familia que participará en la comisión de evaluación y promoción de acuerdo con el Decreto 230 de 2002;</a:t>
            </a:r>
          </a:p>
          <a:p>
            <a:pPr algn="just">
              <a:buNone/>
            </a:pPr>
            <a:r>
              <a:rPr lang="es-CO" b="0" i="0" dirty="0">
                <a:solidFill>
                  <a:srgbClr val="333333"/>
                </a:solidFill>
                <a:effectLst/>
                <a:latin typeface="Arial" panose="020B0604020202020204" pitchFamily="34" charset="0"/>
              </a:rPr>
              <a:t>j) Presentar las propuestas de modificación del proyecto educativo institucional que surjan de los padres de familia de conformidad con lo previsto en los artículos 14, 15 y 16 del Decreto 1860 de 1994;</a:t>
            </a:r>
          </a:p>
          <a:p>
            <a:pPr algn="just">
              <a:buNone/>
            </a:pPr>
            <a:r>
              <a:rPr lang="es-CO" b="0" i="0" dirty="0">
                <a:solidFill>
                  <a:srgbClr val="333333"/>
                </a:solidFill>
                <a:effectLst/>
                <a:latin typeface="Arial" panose="020B0604020202020204" pitchFamily="34" charset="0"/>
              </a:rPr>
              <a:t>k) Elegir los dos representantes de los padres de familia en el consejo directivo del establecimiento educativo con la excepción establecida en el parágrafo 2º del artículo 9º del presente decreto.</a:t>
            </a:r>
          </a:p>
        </p:txBody>
      </p:sp>
    </p:spTree>
    <p:extLst>
      <p:ext uri="{BB962C8B-B14F-4D97-AF65-F5344CB8AC3E}">
        <p14:creationId xmlns:p14="http://schemas.microsoft.com/office/powerpoint/2010/main" val="3168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DCFAB-3909-F3B6-1A26-BED2E22B8EE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3A57567-4303-511B-348B-74C5FF26E5EC}"/>
              </a:ext>
            </a:extLst>
          </p:cNvPr>
          <p:cNvSpPr txBox="1"/>
          <p:nvPr/>
        </p:nvSpPr>
        <p:spPr>
          <a:xfrm>
            <a:off x="4147888" y="1567930"/>
            <a:ext cx="4572000" cy="1200329"/>
          </a:xfrm>
          <a:prstGeom prst="rect">
            <a:avLst/>
          </a:prstGeom>
          <a:solidFill>
            <a:srgbClr val="99CC00"/>
          </a:solidFill>
        </p:spPr>
        <p:txBody>
          <a:bodyPr wrap="square">
            <a:spAutoFit/>
          </a:bodyPr>
          <a:lstStyle/>
          <a:p>
            <a:pPr algn="ctr"/>
            <a:r>
              <a:rPr lang="es-CO" sz="1200" dirty="0"/>
              <a:t>En todos los establecimientos educativos el Consejo de Estudiantes es el máximo órgano colegiado que asegura y garantiza el continuo ejercicio de la participación por parte de los educandos. Estará integrado por un vocero de cada uno de los grados ofrecidos por el establecimiento o establecimientos que comparten un mismo Consejo Directivo.</a:t>
            </a:r>
          </a:p>
        </p:txBody>
      </p:sp>
      <p:sp>
        <p:nvSpPr>
          <p:cNvPr id="4" name="CuadroTexto 3">
            <a:extLst>
              <a:ext uri="{FF2B5EF4-FFF2-40B4-BE49-F238E27FC236}">
                <a16:creationId xmlns:a16="http://schemas.microsoft.com/office/drawing/2014/main" id="{EAB26CE7-827A-0371-CB21-7DCF3EC3B1A9}"/>
              </a:ext>
            </a:extLst>
          </p:cNvPr>
          <p:cNvSpPr txBox="1"/>
          <p:nvPr/>
        </p:nvSpPr>
        <p:spPr>
          <a:xfrm>
            <a:off x="-108286" y="598754"/>
            <a:ext cx="4572000" cy="969176"/>
          </a:xfrm>
          <a:prstGeom prst="rect">
            <a:avLst/>
          </a:prstGeom>
          <a:noFill/>
        </p:spPr>
        <p:txBody>
          <a:bodyPr wrap="square">
            <a:spAutoFit/>
          </a:bodyPr>
          <a:lstStyle/>
          <a:p>
            <a:pPr algn="ctr">
              <a:lnSpc>
                <a:spcPts val="3360"/>
              </a:lnSpc>
              <a:spcBef>
                <a:spcPts val="1500"/>
              </a:spcBef>
              <a:spcAft>
                <a:spcPts val="750"/>
              </a:spcAft>
            </a:pPr>
            <a:r>
              <a:rPr lang="es-CO" sz="3600" b="1" dirty="0">
                <a:solidFill>
                  <a:srgbClr val="333333"/>
                </a:solidFill>
                <a:latin typeface="Roboto Slab" panose="020F0502020204030204" pitchFamily="2" charset="0"/>
              </a:rPr>
              <a:t>¿</a:t>
            </a:r>
            <a:r>
              <a:rPr lang="es-CO" sz="3600" b="1" i="0" dirty="0">
                <a:solidFill>
                  <a:srgbClr val="333333"/>
                </a:solidFill>
                <a:effectLst/>
                <a:latin typeface="Roboto Slab" pitchFamily="2" charset="0"/>
              </a:rPr>
              <a:t>Y el Consejo Estudiantil?</a:t>
            </a:r>
          </a:p>
        </p:txBody>
      </p:sp>
      <p:sp>
        <p:nvSpPr>
          <p:cNvPr id="6" name="CuadroTexto 5">
            <a:extLst>
              <a:ext uri="{FF2B5EF4-FFF2-40B4-BE49-F238E27FC236}">
                <a16:creationId xmlns:a16="http://schemas.microsoft.com/office/drawing/2014/main" id="{4F763C84-1C8F-6C80-9FDC-4561C1925A65}"/>
              </a:ext>
            </a:extLst>
          </p:cNvPr>
          <p:cNvSpPr txBox="1"/>
          <p:nvPr/>
        </p:nvSpPr>
        <p:spPr>
          <a:xfrm>
            <a:off x="4147888" y="3090490"/>
            <a:ext cx="4572000" cy="1938992"/>
          </a:xfrm>
          <a:prstGeom prst="rect">
            <a:avLst/>
          </a:prstGeom>
          <a:solidFill>
            <a:srgbClr val="FFE46B"/>
          </a:solidFill>
        </p:spPr>
        <p:txBody>
          <a:bodyPr wrap="square">
            <a:spAutoFit/>
          </a:bodyPr>
          <a:lstStyle/>
          <a:p>
            <a:pPr algn="ctr"/>
            <a:r>
              <a:rPr lang="es-CO" sz="1200" dirty="0"/>
              <a:t>Corresponde al Consejo de Estudiantes:</a:t>
            </a:r>
          </a:p>
          <a:p>
            <a:pPr algn="ctr"/>
            <a:endParaRPr lang="es-CO" sz="1200" dirty="0"/>
          </a:p>
          <a:p>
            <a:r>
              <a:rPr lang="es-CO" sz="1200" dirty="0"/>
              <a:t> a) Darse su propia organización interna; </a:t>
            </a:r>
          </a:p>
          <a:p>
            <a:r>
              <a:rPr lang="es-CO" sz="1200" dirty="0"/>
              <a:t>b) Elegir el representante de los estudiantes ante el Consejo Directivo del establecimiento y asesorarlo en el cumplimiento de su representación; </a:t>
            </a:r>
          </a:p>
          <a:p>
            <a:r>
              <a:rPr lang="es-CO" sz="1200" dirty="0"/>
              <a:t>c) Invitar a sus deliberaciones a aquellos estudiantes que presenten iniciativas sobre el desarrollo de la vida estudiantil, y </a:t>
            </a:r>
          </a:p>
          <a:p>
            <a:r>
              <a:rPr lang="es-CO" sz="1200" dirty="0"/>
              <a:t>d) Las demás actividades afines o complementarias con las anteriores que le atribuya el manual de convivencia. </a:t>
            </a:r>
            <a:endParaRPr lang="es-CO" sz="1200" b="0" i="0" dirty="0">
              <a:solidFill>
                <a:schemeClr val="tx1"/>
              </a:solidFill>
              <a:effectLst/>
              <a:latin typeface="Roboto" panose="02000000000000000000" pitchFamily="2" charset="0"/>
            </a:endParaRPr>
          </a:p>
        </p:txBody>
      </p:sp>
      <p:sp>
        <p:nvSpPr>
          <p:cNvPr id="9" name="CuadroTexto 8">
            <a:extLst>
              <a:ext uri="{FF2B5EF4-FFF2-40B4-BE49-F238E27FC236}">
                <a16:creationId xmlns:a16="http://schemas.microsoft.com/office/drawing/2014/main" id="{3F2B061A-1874-3D27-00D1-942383EA8F5D}"/>
              </a:ext>
            </a:extLst>
          </p:cNvPr>
          <p:cNvSpPr txBox="1"/>
          <p:nvPr/>
        </p:nvSpPr>
        <p:spPr>
          <a:xfrm>
            <a:off x="4147888" y="628487"/>
            <a:ext cx="4572000" cy="707886"/>
          </a:xfrm>
          <a:prstGeom prst="rect">
            <a:avLst/>
          </a:prstGeom>
          <a:solidFill>
            <a:srgbClr val="A3DBFF"/>
          </a:solidFill>
        </p:spPr>
        <p:txBody>
          <a:bodyPr wrap="square">
            <a:spAutoFit/>
          </a:bodyPr>
          <a:lstStyle/>
          <a:p>
            <a:pPr algn="ctr"/>
            <a:r>
              <a:rPr lang="es-CO" sz="2000" i="1" dirty="0"/>
              <a:t>Es un órgano consultor, de participación y representación</a:t>
            </a:r>
            <a:r>
              <a:rPr lang="es-CO" i="1" dirty="0"/>
              <a:t>.</a:t>
            </a:r>
          </a:p>
        </p:txBody>
      </p:sp>
      <p:pic>
        <p:nvPicPr>
          <p:cNvPr id="10" name="Imagen 9">
            <a:extLst>
              <a:ext uri="{FF2B5EF4-FFF2-40B4-BE49-F238E27FC236}">
                <a16:creationId xmlns:a16="http://schemas.microsoft.com/office/drawing/2014/main" id="{D7A18FF9-9A8A-22F8-C91D-0CAB8DDCF7F8}"/>
              </a:ext>
            </a:extLst>
          </p:cNvPr>
          <p:cNvPicPr>
            <a:picLocks noChangeAspect="1"/>
          </p:cNvPicPr>
          <p:nvPr/>
        </p:nvPicPr>
        <p:blipFill>
          <a:blip r:embed="rId2"/>
          <a:stretch>
            <a:fillRect/>
          </a:stretch>
        </p:blipFill>
        <p:spPr>
          <a:xfrm>
            <a:off x="424112" y="1567930"/>
            <a:ext cx="3292828" cy="3292828"/>
          </a:xfrm>
          <a:prstGeom prst="rect">
            <a:avLst/>
          </a:prstGeom>
        </p:spPr>
      </p:pic>
    </p:spTree>
    <p:extLst>
      <p:ext uri="{BB962C8B-B14F-4D97-AF65-F5344CB8AC3E}">
        <p14:creationId xmlns:p14="http://schemas.microsoft.com/office/powerpoint/2010/main" val="290482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4CE981-EB2F-A22A-E150-3B5990BBBA7F}"/>
              </a:ext>
            </a:extLst>
          </p:cNvPr>
          <p:cNvSpPr>
            <a:spLocks noGrp="1"/>
          </p:cNvSpPr>
          <p:nvPr>
            <p:ph type="title"/>
          </p:nvPr>
        </p:nvSpPr>
        <p:spPr>
          <a:xfrm>
            <a:off x="-2539783" y="538823"/>
            <a:ext cx="8520600" cy="841800"/>
          </a:xfrm>
        </p:spPr>
        <p:txBody>
          <a:bodyPr>
            <a:normAutofit fontScale="90000"/>
          </a:bodyPr>
          <a:lstStyle/>
          <a:p>
            <a:r>
              <a:rPr lang="es-CO" dirty="0"/>
              <a:t>Referencias</a:t>
            </a:r>
            <a:br>
              <a:rPr lang="es-CO" dirty="0"/>
            </a:br>
            <a:endParaRPr lang="es-CO" dirty="0"/>
          </a:p>
        </p:txBody>
      </p:sp>
      <p:sp>
        <p:nvSpPr>
          <p:cNvPr id="4" name="CuadroTexto 3">
            <a:extLst>
              <a:ext uri="{FF2B5EF4-FFF2-40B4-BE49-F238E27FC236}">
                <a16:creationId xmlns:a16="http://schemas.microsoft.com/office/drawing/2014/main" id="{D6052484-AA30-A110-2E81-B0D41491CC7D}"/>
              </a:ext>
            </a:extLst>
          </p:cNvPr>
          <p:cNvSpPr txBox="1"/>
          <p:nvPr/>
        </p:nvSpPr>
        <p:spPr>
          <a:xfrm>
            <a:off x="444048" y="1380623"/>
            <a:ext cx="8520600" cy="2677656"/>
          </a:xfrm>
          <a:prstGeom prst="rect">
            <a:avLst/>
          </a:prstGeom>
          <a:noFill/>
        </p:spPr>
        <p:txBody>
          <a:bodyPr wrap="square">
            <a:spAutoFit/>
          </a:bodyPr>
          <a:lstStyle/>
          <a:p>
            <a:pPr>
              <a:buFont typeface="+mj-lt"/>
              <a:buAutoNum type="arabicPeriod"/>
            </a:pPr>
            <a:r>
              <a:rPr lang="es-CO" b="1" dirty="0"/>
              <a:t>Constitución Política de Colombia de 1991</a:t>
            </a:r>
            <a:endParaRPr lang="es-CO" dirty="0"/>
          </a:p>
          <a:p>
            <a:pPr marL="742950" lvl="1" indent="-285750">
              <a:buFont typeface="+mj-lt"/>
              <a:buAutoNum type="arabicPeriod"/>
            </a:pPr>
            <a:r>
              <a:rPr lang="es-CO" dirty="0"/>
              <a:t>En particular el </a:t>
            </a:r>
            <a:r>
              <a:rPr lang="es-CO" b="1" dirty="0"/>
              <a:t>artículo 68</a:t>
            </a:r>
            <a:r>
              <a:rPr lang="es-CO" dirty="0"/>
              <a:t>, que reconoce la participación de la comunidad educativa. </a:t>
            </a:r>
          </a:p>
          <a:p>
            <a:pPr marL="742950" lvl="1" indent="-285750">
              <a:buFont typeface="+mj-lt"/>
              <a:buAutoNum type="arabicPeriod"/>
            </a:pPr>
            <a:r>
              <a:rPr lang="es-CO" b="1" dirty="0"/>
              <a:t>Ley 115 de 1994</a:t>
            </a:r>
            <a:r>
              <a:rPr lang="es-CO" dirty="0"/>
              <a:t> (Ley General de Educación)</a:t>
            </a:r>
          </a:p>
          <a:p>
            <a:pPr marL="457200" lvl="1"/>
            <a:r>
              <a:rPr lang="es-CO" dirty="0"/>
              <a:t>	Capítulo II: Gobierno Escolar.</a:t>
            </a:r>
          </a:p>
          <a:p>
            <a:pPr marL="457200" lvl="1"/>
            <a:r>
              <a:rPr lang="es-CO" dirty="0"/>
              <a:t>	Artículo 142: constitución del gobierno escolar — define los estamentos, la participación de 	estudiantes, docentes, padres de familia, etc. </a:t>
            </a:r>
          </a:p>
          <a:p>
            <a:pPr marL="457200" lvl="1"/>
            <a:r>
              <a:rPr lang="es-CO" dirty="0"/>
              <a:t>Artículo 143: Consejo Directivo de los establecimientos educativos estatales. </a:t>
            </a:r>
          </a:p>
          <a:p>
            <a:pPr marL="457200" lvl="1"/>
            <a:r>
              <a:rPr lang="es-CO" b="1" dirty="0"/>
              <a:t>3. Decretos de desarrollo reglamentario de la Ley 115 de 1994</a:t>
            </a:r>
            <a:endParaRPr lang="es-CO" dirty="0"/>
          </a:p>
          <a:p>
            <a:r>
              <a:rPr lang="es-CO" dirty="0"/>
              <a:t>	Decreto 1860 de 1994</a:t>
            </a:r>
          </a:p>
          <a:p>
            <a:pPr>
              <a:buFont typeface="+mj-lt"/>
              <a:buAutoNum type="arabicPeriod"/>
            </a:pPr>
            <a:r>
              <a:rPr lang="es-CO" b="1" dirty="0"/>
              <a:t>Normatividad del Ministerio de Educación</a:t>
            </a:r>
            <a:endParaRPr lang="es-CO" dirty="0"/>
          </a:p>
          <a:p>
            <a:pPr marL="742950" lvl="1" indent="-285750">
              <a:buFont typeface="+mj-lt"/>
              <a:buAutoNum type="arabicPeriod"/>
            </a:pPr>
            <a:r>
              <a:rPr lang="es-CO" dirty="0"/>
              <a:t>En la sección “Establecimientos educativos — Normatividad”, específicamente los textos relacionados con Gobierno Escolar.</a:t>
            </a:r>
          </a:p>
        </p:txBody>
      </p:sp>
    </p:spTree>
    <p:extLst>
      <p:ext uri="{BB962C8B-B14F-4D97-AF65-F5344CB8AC3E}">
        <p14:creationId xmlns:p14="http://schemas.microsoft.com/office/powerpoint/2010/main" val="1253292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55E19-A096-BEE7-96A2-E0FF1F45AA0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62309AB-0F97-5F6F-A861-28253F9E2494}"/>
              </a:ext>
            </a:extLst>
          </p:cNvPr>
          <p:cNvSpPr>
            <a:spLocks noGrp="1"/>
          </p:cNvSpPr>
          <p:nvPr>
            <p:ph type="title"/>
          </p:nvPr>
        </p:nvSpPr>
        <p:spPr>
          <a:xfrm>
            <a:off x="311700" y="2896603"/>
            <a:ext cx="8134468" cy="315829"/>
          </a:xfrm>
        </p:spPr>
        <p:txBody>
          <a:bodyPr>
            <a:normAutofit fontScale="90000"/>
          </a:bodyPr>
          <a:lstStyle/>
          <a:p>
            <a:r>
              <a:rPr lang="es-CO" sz="6700" dirty="0"/>
              <a:t>GRACIAS</a:t>
            </a:r>
            <a:br>
              <a:rPr lang="es-CO" sz="6700"/>
            </a:br>
            <a:br>
              <a:rPr lang="es-CO" sz="1800" i="1" kern="100" dirty="0">
                <a:effectLst/>
                <a:latin typeface="Times New Roman" panose="02020603050405020304" pitchFamily="18" charset="0"/>
                <a:ea typeface="Calibri" panose="020F0502020204030204" pitchFamily="34" charset="0"/>
                <a:cs typeface="Times New Roman" panose="02020603050405020304" pitchFamily="18" charset="0"/>
              </a:rPr>
            </a:br>
            <a:br>
              <a:rPr lang="es-CO" sz="1800" i="1" kern="100" dirty="0">
                <a:effectLst/>
                <a:latin typeface="Times New Roman" panose="02020603050405020304" pitchFamily="18" charset="0"/>
                <a:ea typeface="Calibri" panose="020F0502020204030204" pitchFamily="34" charset="0"/>
                <a:cs typeface="Times New Roman" panose="02020603050405020304" pitchFamily="18" charset="0"/>
              </a:rPr>
            </a:br>
            <a:r>
              <a:rPr lang="es-CO" sz="1800" dirty="0"/>
              <a:t> </a:t>
            </a:r>
            <a:br>
              <a:rPr lang="es-CO" sz="1800" dirty="0"/>
            </a:br>
            <a:r>
              <a:rPr lang="es-CO" dirty="0"/>
              <a:t>Diana Ximena Álvarez Torres</a:t>
            </a:r>
            <a:br>
              <a:rPr lang="es-CO" dirty="0"/>
            </a:br>
            <a:r>
              <a:rPr lang="es-CO" dirty="0"/>
              <a:t>TESORERA</a:t>
            </a:r>
            <a:br>
              <a:rPr lang="es-CO" dirty="0"/>
            </a:br>
            <a:r>
              <a:rPr lang="es-CO" sz="2200" dirty="0"/>
              <a:t>Tel 3004295138</a:t>
            </a:r>
            <a:br>
              <a:rPr lang="es-CO" dirty="0"/>
            </a:br>
            <a:endParaRPr lang="es-CO" dirty="0"/>
          </a:p>
        </p:txBody>
      </p:sp>
    </p:spTree>
    <p:extLst>
      <p:ext uri="{BB962C8B-B14F-4D97-AF65-F5344CB8AC3E}">
        <p14:creationId xmlns:p14="http://schemas.microsoft.com/office/powerpoint/2010/main" val="336160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C64F6-BDF0-2C69-3582-AE242830F0A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14F8B51-6F1E-090D-A2E7-EC6DFF9041DD}"/>
              </a:ext>
            </a:extLst>
          </p:cNvPr>
          <p:cNvSpPr txBox="1"/>
          <p:nvPr/>
        </p:nvSpPr>
        <p:spPr>
          <a:xfrm>
            <a:off x="403058" y="647597"/>
            <a:ext cx="8337883" cy="3547125"/>
          </a:xfrm>
          <a:prstGeom prst="rect">
            <a:avLst/>
          </a:prstGeom>
          <a:noFill/>
        </p:spPr>
        <p:txBody>
          <a:bodyPr wrap="square">
            <a:spAutoFit/>
          </a:bodyPr>
          <a:lstStyle/>
          <a:p>
            <a:pPr algn="ctr">
              <a:lnSpc>
                <a:spcPts val="4320"/>
              </a:lnSpc>
              <a:spcBef>
                <a:spcPts val="1500"/>
              </a:spcBef>
              <a:spcAft>
                <a:spcPts val="750"/>
              </a:spcAft>
              <a:buNone/>
            </a:pPr>
            <a:r>
              <a:rPr lang="es-CO" sz="2800" b="1" i="0" dirty="0">
                <a:solidFill>
                  <a:srgbClr val="333333"/>
                </a:solidFill>
                <a:effectLst/>
                <a:latin typeface="Roboto Slab" panose="020F0502020204030204" pitchFamily="2" charset="0"/>
              </a:rPr>
              <a:t>¿Qué es el gobierno escolar?</a:t>
            </a:r>
          </a:p>
          <a:p>
            <a:pPr algn="l">
              <a:buNone/>
            </a:pPr>
            <a:r>
              <a:rPr lang="es-CO" b="0" i="0" dirty="0">
                <a:solidFill>
                  <a:srgbClr val="666666"/>
                </a:solidFill>
                <a:effectLst/>
                <a:latin typeface="Roboto" panose="02000000000000000000" pitchFamily="2" charset="0"/>
              </a:rPr>
              <a:t>El gobierno escolar en Colombia es un modelo que busca fomentar la participación democrática de la comunidad educativa en la gestión y dirección de las instituciones educativas.</a:t>
            </a:r>
          </a:p>
          <a:p>
            <a:pPr algn="l">
              <a:buNone/>
            </a:pPr>
            <a:endParaRPr lang="es-CO" b="0" i="0" dirty="0">
              <a:solidFill>
                <a:srgbClr val="666666"/>
              </a:solidFill>
              <a:effectLst/>
              <a:latin typeface="Roboto" panose="02000000000000000000" pitchFamily="2" charset="0"/>
            </a:endParaRPr>
          </a:p>
          <a:p>
            <a:pPr algn="l">
              <a:buNone/>
            </a:pPr>
            <a:r>
              <a:rPr lang="es-CO" b="0" i="0" dirty="0">
                <a:solidFill>
                  <a:srgbClr val="666666"/>
                </a:solidFill>
                <a:effectLst/>
                <a:latin typeface="Roboto" panose="02000000000000000000" pitchFamily="2" charset="0"/>
              </a:rPr>
              <a:t>Se trata de un proceso que involucra a estudiantes, padres de familia, docentes, directivos y personal administrativo en la toma de decisiones que afectan el desarrollo educativo de los niños.</a:t>
            </a:r>
          </a:p>
          <a:p>
            <a:pPr algn="l">
              <a:buNone/>
            </a:pPr>
            <a:endParaRPr lang="es-CO" b="0" i="0" dirty="0">
              <a:solidFill>
                <a:srgbClr val="666666"/>
              </a:solidFill>
              <a:effectLst/>
              <a:latin typeface="Roboto" panose="02000000000000000000" pitchFamily="2" charset="0"/>
            </a:endParaRPr>
          </a:p>
          <a:p>
            <a:pPr algn="l">
              <a:buNone/>
            </a:pPr>
            <a:r>
              <a:rPr lang="es-CO" b="0" i="0" dirty="0">
                <a:solidFill>
                  <a:srgbClr val="666666"/>
                </a:solidFill>
                <a:effectLst/>
                <a:latin typeface="Roboto" panose="02000000000000000000" pitchFamily="2" charset="0"/>
              </a:rPr>
              <a:t>Este modelo busca generar un ambiente de corresponsabilidad en la gestión escolar en el que se tomen en cuenta las necesidades e intereses de todos los actores involucrados. Esto permite que se desarrollen y potencien habilidades y valores como la democracia, la solidaridad, la responsabilidad y el respeto.</a:t>
            </a:r>
          </a:p>
          <a:p>
            <a:pPr algn="l">
              <a:buNone/>
            </a:pPr>
            <a:endParaRPr lang="es-CO" b="0" i="0" dirty="0">
              <a:solidFill>
                <a:srgbClr val="666666"/>
              </a:solidFill>
              <a:effectLst/>
              <a:latin typeface="Roboto" panose="02000000000000000000" pitchFamily="2" charset="0"/>
            </a:endParaRPr>
          </a:p>
          <a:p>
            <a:pPr algn="l">
              <a:buNone/>
            </a:pPr>
            <a:r>
              <a:rPr lang="es-CO" b="0" i="0" dirty="0">
                <a:solidFill>
                  <a:srgbClr val="666666"/>
                </a:solidFill>
                <a:effectLst/>
                <a:latin typeface="Roboto" panose="02000000000000000000" pitchFamily="2" charset="0"/>
              </a:rPr>
              <a:t>El gobierno escolar busca, de esta manera, garantizar el máximo bienestar de los niños, a través de una educación de calidad y pertinente.</a:t>
            </a:r>
          </a:p>
        </p:txBody>
      </p:sp>
    </p:spTree>
    <p:extLst>
      <p:ext uri="{BB962C8B-B14F-4D97-AF65-F5344CB8AC3E}">
        <p14:creationId xmlns:p14="http://schemas.microsoft.com/office/powerpoint/2010/main" val="299494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642EF-DE26-25E4-CEDD-60200EC7BD2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A8EF2C6-A924-DA40-7FD3-C09F5E99D775}"/>
              </a:ext>
            </a:extLst>
          </p:cNvPr>
          <p:cNvSpPr txBox="1"/>
          <p:nvPr/>
        </p:nvSpPr>
        <p:spPr>
          <a:xfrm>
            <a:off x="168441" y="891624"/>
            <a:ext cx="4884821" cy="3005951"/>
          </a:xfrm>
          <a:prstGeom prst="rect">
            <a:avLst/>
          </a:prstGeom>
          <a:noFill/>
        </p:spPr>
        <p:txBody>
          <a:bodyPr wrap="square">
            <a:spAutoFit/>
          </a:bodyPr>
          <a:lstStyle/>
          <a:p>
            <a:pPr algn="ctr">
              <a:lnSpc>
                <a:spcPts val="3360"/>
              </a:lnSpc>
              <a:spcBef>
                <a:spcPts val="1500"/>
              </a:spcBef>
              <a:spcAft>
                <a:spcPts val="750"/>
              </a:spcAft>
            </a:pPr>
            <a:r>
              <a:rPr lang="es-CO" sz="2800" b="1" dirty="0">
                <a:solidFill>
                  <a:srgbClr val="333333"/>
                </a:solidFill>
                <a:latin typeface="Roboto Slab" panose="020F0502020204030204" pitchFamily="2" charset="0"/>
              </a:rPr>
              <a:t>¿</a:t>
            </a:r>
            <a:r>
              <a:rPr lang="es-CO" sz="2800" b="1" i="0" dirty="0">
                <a:solidFill>
                  <a:srgbClr val="333333"/>
                </a:solidFill>
                <a:effectLst/>
                <a:latin typeface="Roboto Slab" pitchFamily="2" charset="0"/>
              </a:rPr>
              <a:t>Qué significa gobierno escolar?</a:t>
            </a:r>
          </a:p>
          <a:p>
            <a:pPr algn="ctr">
              <a:buNone/>
            </a:pPr>
            <a:endParaRPr lang="es-CO" b="0" i="0" dirty="0">
              <a:solidFill>
                <a:srgbClr val="666666"/>
              </a:solidFill>
              <a:effectLst/>
              <a:latin typeface="Roboto" panose="02000000000000000000" pitchFamily="2" charset="0"/>
            </a:endParaRPr>
          </a:p>
          <a:p>
            <a:pPr algn="ctr">
              <a:buNone/>
            </a:pPr>
            <a:r>
              <a:rPr lang="es-CO" b="0" i="0" dirty="0">
                <a:solidFill>
                  <a:srgbClr val="666666"/>
                </a:solidFill>
                <a:effectLst/>
                <a:latin typeface="Roboto" panose="02000000000000000000" pitchFamily="2" charset="0"/>
              </a:rPr>
              <a:t>El gobierno escolar es un modelo de gestión democrática que busca involucrar a todos los actores de la comunidad educativa en la toma de decisiones orientadas al bienestar y desarrollo de los estudiantes.</a:t>
            </a:r>
          </a:p>
          <a:p>
            <a:pPr algn="ctr">
              <a:buNone/>
            </a:pPr>
            <a:endParaRPr lang="es-CO" b="0" i="0" dirty="0">
              <a:solidFill>
                <a:srgbClr val="666666"/>
              </a:solidFill>
              <a:effectLst/>
              <a:latin typeface="Roboto" panose="02000000000000000000" pitchFamily="2" charset="0"/>
            </a:endParaRPr>
          </a:p>
          <a:p>
            <a:pPr algn="ctr">
              <a:buNone/>
            </a:pPr>
            <a:r>
              <a:rPr lang="es-CO" b="0" i="0" dirty="0">
                <a:solidFill>
                  <a:srgbClr val="666666"/>
                </a:solidFill>
                <a:effectLst/>
                <a:latin typeface="Roboto" panose="02000000000000000000" pitchFamily="2" charset="0"/>
              </a:rPr>
              <a:t>En Colombia, este modelo es implementado en las instituciones educativas públicas y privadas, y se compone de diferentes órganos de participación.</a:t>
            </a:r>
          </a:p>
        </p:txBody>
      </p:sp>
      <p:pic>
        <p:nvPicPr>
          <p:cNvPr id="5" name="Imagen 4">
            <a:extLst>
              <a:ext uri="{FF2B5EF4-FFF2-40B4-BE49-F238E27FC236}">
                <a16:creationId xmlns:a16="http://schemas.microsoft.com/office/drawing/2014/main" id="{ED9023B1-0008-46EB-6DD4-1959062AA2B3}"/>
              </a:ext>
            </a:extLst>
          </p:cNvPr>
          <p:cNvPicPr>
            <a:picLocks noChangeAspect="1"/>
          </p:cNvPicPr>
          <p:nvPr/>
        </p:nvPicPr>
        <p:blipFill>
          <a:blip r:embed="rId2"/>
          <a:stretch>
            <a:fillRect/>
          </a:stretch>
        </p:blipFill>
        <p:spPr>
          <a:xfrm>
            <a:off x="5053262" y="1330147"/>
            <a:ext cx="3797915" cy="2772622"/>
          </a:xfrm>
          <a:prstGeom prst="rect">
            <a:avLst/>
          </a:prstGeom>
          <a:ln>
            <a:solidFill>
              <a:srgbClr val="002060"/>
            </a:solidFill>
          </a:ln>
        </p:spPr>
      </p:pic>
    </p:spTree>
    <p:extLst>
      <p:ext uri="{BB962C8B-B14F-4D97-AF65-F5344CB8AC3E}">
        <p14:creationId xmlns:p14="http://schemas.microsoft.com/office/powerpoint/2010/main" val="2342392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E882E-64E9-1E3F-541B-C3D1E0E71CAB}"/>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A25E469E-8898-389B-755C-2096A48193EF}"/>
              </a:ext>
            </a:extLst>
          </p:cNvPr>
          <p:cNvSpPr txBox="1"/>
          <p:nvPr/>
        </p:nvSpPr>
        <p:spPr>
          <a:xfrm>
            <a:off x="1780675" y="103726"/>
            <a:ext cx="5919537" cy="3862596"/>
          </a:xfrm>
          <a:prstGeom prst="rect">
            <a:avLst/>
          </a:prstGeom>
          <a:noFill/>
        </p:spPr>
        <p:txBody>
          <a:bodyPr wrap="square">
            <a:spAutoFit/>
          </a:bodyPr>
          <a:lstStyle/>
          <a:p>
            <a:pPr algn="ctr">
              <a:lnSpc>
                <a:spcPts val="3360"/>
              </a:lnSpc>
              <a:spcBef>
                <a:spcPts val="1500"/>
              </a:spcBef>
              <a:spcAft>
                <a:spcPts val="750"/>
              </a:spcAft>
            </a:pPr>
            <a:r>
              <a:rPr lang="es-CO" sz="2400" b="1" dirty="0">
                <a:solidFill>
                  <a:srgbClr val="333333"/>
                </a:solidFill>
                <a:latin typeface="Roboto Slab" panose="020F0502020204030204" pitchFamily="2" charset="0"/>
              </a:rPr>
              <a:t>¿</a:t>
            </a:r>
            <a:r>
              <a:rPr lang="es-CO" sz="2400" b="1" i="0" dirty="0">
                <a:solidFill>
                  <a:srgbClr val="333333"/>
                </a:solidFill>
                <a:effectLst/>
                <a:latin typeface="Roboto Slab" pitchFamily="2" charset="0"/>
              </a:rPr>
              <a:t>Cómo funciona el gobierno escolar?</a:t>
            </a:r>
          </a:p>
          <a:p>
            <a:pPr algn="ctr">
              <a:buNone/>
            </a:pPr>
            <a:r>
              <a:rPr lang="es-CO" b="0" i="0" dirty="0">
                <a:solidFill>
                  <a:srgbClr val="666666"/>
                </a:solidFill>
                <a:effectLst/>
                <a:latin typeface="Roboto" panose="02000000000000000000" pitchFamily="2" charset="0"/>
              </a:rPr>
              <a:t>El gobierno escolar funciona como un modelo democrático de participación en la gestión y administración de las instituciones educativas. En este modelo, se establece una estructura organizativa conformada por diferentes actores que toman decisiones de manera colectiva, con el objetivo de mejorar la calidad educativa y garantizar el bienestar de los estudiantes.</a:t>
            </a:r>
          </a:p>
          <a:p>
            <a:pPr algn="ctr">
              <a:buNone/>
            </a:pPr>
            <a:endParaRPr lang="es-CO" b="0" i="0" dirty="0">
              <a:solidFill>
                <a:srgbClr val="666666"/>
              </a:solidFill>
              <a:effectLst/>
              <a:latin typeface="Roboto" panose="02000000000000000000" pitchFamily="2" charset="0"/>
            </a:endParaRPr>
          </a:p>
          <a:p>
            <a:pPr algn="ctr">
              <a:buNone/>
            </a:pPr>
            <a:r>
              <a:rPr lang="es-CO" b="0" i="0" dirty="0">
                <a:solidFill>
                  <a:srgbClr val="666666"/>
                </a:solidFill>
                <a:effectLst/>
                <a:latin typeface="Roboto" panose="02000000000000000000" pitchFamily="2" charset="0"/>
              </a:rPr>
              <a:t>Entre las acciones que se plantean en el gobierno escolar se encuentran la elaboración y ejecución de planes y proyectos pedagógicos, la gestión administrativa y financiera del centro educativo, la atención y solución de conflictos, la promoción de la participación activa de los padres de familia y la comunidad en general, entre otras.</a:t>
            </a:r>
          </a:p>
          <a:p>
            <a:pPr algn="ctr">
              <a:buNone/>
            </a:pPr>
            <a:endParaRPr lang="es-CO" b="0" i="0" dirty="0">
              <a:solidFill>
                <a:srgbClr val="666666"/>
              </a:solidFill>
              <a:effectLst/>
              <a:latin typeface="Roboto" panose="02000000000000000000" pitchFamily="2" charset="0"/>
            </a:endParaRPr>
          </a:p>
          <a:p>
            <a:pPr algn="l">
              <a:buNone/>
            </a:pPr>
            <a:r>
              <a:rPr lang="es-CO" b="0" i="0" dirty="0">
                <a:solidFill>
                  <a:srgbClr val="666666"/>
                </a:solidFill>
                <a:effectLst/>
                <a:latin typeface="Roboto" panose="02000000000000000000" pitchFamily="2" charset="0"/>
              </a:rPr>
              <a:t>Las decisiones en el gobierno escolar se toman de manera participativa y democrática, a través de la conformación de diferentes órganos.</a:t>
            </a:r>
          </a:p>
        </p:txBody>
      </p:sp>
    </p:spTree>
    <p:extLst>
      <p:ext uri="{BB962C8B-B14F-4D97-AF65-F5344CB8AC3E}">
        <p14:creationId xmlns:p14="http://schemas.microsoft.com/office/powerpoint/2010/main" val="59434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701D9-7EF0-7C9B-06CE-1F0BDAD2E8D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7D6147A-8F56-461C-02F0-4467FAF1EC09}"/>
              </a:ext>
            </a:extLst>
          </p:cNvPr>
          <p:cNvSpPr txBox="1"/>
          <p:nvPr/>
        </p:nvSpPr>
        <p:spPr>
          <a:xfrm>
            <a:off x="2286000" y="254373"/>
            <a:ext cx="4572000" cy="1169551"/>
          </a:xfrm>
          <a:prstGeom prst="rect">
            <a:avLst/>
          </a:prstGeom>
          <a:solidFill>
            <a:srgbClr val="99CC00"/>
          </a:solidFill>
        </p:spPr>
        <p:txBody>
          <a:bodyPr wrap="square">
            <a:spAutoFit/>
          </a:bodyPr>
          <a:lstStyle/>
          <a:p>
            <a:pPr algn="ctr"/>
            <a:r>
              <a:rPr lang="es-CO" b="1" dirty="0"/>
              <a:t>ARTICULO 142. </a:t>
            </a:r>
            <a:br>
              <a:rPr lang="es-CO" dirty="0"/>
            </a:br>
            <a:r>
              <a:rPr lang="es-CO" dirty="0"/>
              <a:t>Conformación del gobierno escolar. Cada establecimiento educativo del Estado tendrá un gobierno escolar conformado por el rector, el Consejo Directivo y el Consejo Académico.</a:t>
            </a:r>
          </a:p>
        </p:txBody>
      </p:sp>
      <p:pic>
        <p:nvPicPr>
          <p:cNvPr id="2050" name="Picture 2" descr="GOBIERNO ESCOLAR – CIENCIAS SOCIALES Y TIC GRADO 6">
            <a:extLst>
              <a:ext uri="{FF2B5EF4-FFF2-40B4-BE49-F238E27FC236}">
                <a16:creationId xmlns:a16="http://schemas.microsoft.com/office/drawing/2014/main" id="{F95E5760-CEF6-3AEA-7368-7CB4E37DC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372" y="1582508"/>
            <a:ext cx="3061256" cy="228416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334DFAC-E162-3F11-2663-2872C6DF065C}"/>
              </a:ext>
            </a:extLst>
          </p:cNvPr>
          <p:cNvSpPr txBox="1"/>
          <p:nvPr/>
        </p:nvSpPr>
        <p:spPr>
          <a:xfrm>
            <a:off x="192505" y="2045136"/>
            <a:ext cx="2936206" cy="1200329"/>
          </a:xfrm>
          <a:prstGeom prst="rect">
            <a:avLst/>
          </a:prstGeom>
          <a:solidFill>
            <a:srgbClr val="FFC000"/>
          </a:solidFill>
        </p:spPr>
        <p:txBody>
          <a:bodyPr wrap="square">
            <a:spAutoFit/>
          </a:bodyPr>
          <a:lstStyle/>
          <a:p>
            <a:pPr algn="ctr"/>
            <a:r>
              <a:rPr lang="es-CO" sz="1200" dirty="0"/>
              <a:t>Las instituciones educativas privadas establecerán en su reglamento, un gobierno escolar para la participación de la comunidad educativa a que hace referencia el artículo 68 de la Constitución Política.</a:t>
            </a:r>
          </a:p>
        </p:txBody>
      </p:sp>
      <p:sp>
        <p:nvSpPr>
          <p:cNvPr id="6" name="CuadroTexto 5">
            <a:extLst>
              <a:ext uri="{FF2B5EF4-FFF2-40B4-BE49-F238E27FC236}">
                <a16:creationId xmlns:a16="http://schemas.microsoft.com/office/drawing/2014/main" id="{1FD1EF2B-0FC3-35D7-263B-1449C07D799D}"/>
              </a:ext>
            </a:extLst>
          </p:cNvPr>
          <p:cNvSpPr txBox="1"/>
          <p:nvPr/>
        </p:nvSpPr>
        <p:spPr>
          <a:xfrm>
            <a:off x="1973708" y="4158885"/>
            <a:ext cx="5401649" cy="830997"/>
          </a:xfrm>
          <a:prstGeom prst="rect">
            <a:avLst/>
          </a:prstGeom>
          <a:solidFill>
            <a:srgbClr val="FFC000"/>
          </a:solidFill>
        </p:spPr>
        <p:txBody>
          <a:bodyPr wrap="square">
            <a:spAutoFit/>
          </a:bodyPr>
          <a:lstStyle/>
          <a:p>
            <a:pPr algn="ctr"/>
            <a:r>
              <a:rPr lang="es-CO" sz="1200" dirty="0"/>
              <a:t>Los voceros de los estamentos constitutivos de la comunidad educativa, podrán presentar sugerencias para la toma de decisiones de carácter financiero, administrativo y técnico-pedagógico. </a:t>
            </a:r>
          </a:p>
          <a:p>
            <a:pPr algn="ctr"/>
            <a:endParaRPr lang="es-CO" sz="1200" dirty="0"/>
          </a:p>
        </p:txBody>
      </p:sp>
      <p:sp>
        <p:nvSpPr>
          <p:cNvPr id="9" name="CuadroTexto 8">
            <a:extLst>
              <a:ext uri="{FF2B5EF4-FFF2-40B4-BE49-F238E27FC236}">
                <a16:creationId xmlns:a16="http://schemas.microsoft.com/office/drawing/2014/main" id="{223EE551-34D1-5041-AB89-B7147566888A}"/>
              </a:ext>
            </a:extLst>
          </p:cNvPr>
          <p:cNvSpPr txBox="1"/>
          <p:nvPr/>
        </p:nvSpPr>
        <p:spPr>
          <a:xfrm>
            <a:off x="6015289" y="2096880"/>
            <a:ext cx="2936206" cy="1200329"/>
          </a:xfrm>
          <a:prstGeom prst="rect">
            <a:avLst/>
          </a:prstGeom>
          <a:solidFill>
            <a:srgbClr val="FFC000"/>
          </a:solidFill>
        </p:spPr>
        <p:txBody>
          <a:bodyPr wrap="square">
            <a:spAutoFit/>
          </a:bodyPr>
          <a:lstStyle/>
          <a:p>
            <a:pPr algn="ctr"/>
            <a:r>
              <a:rPr lang="es-CO" sz="1200"/>
              <a:t>Tanto en las instituciones educativas públicas como privadas, la comunidad educativa debe ser informada para permitir una participación seria y responsable en la dirección de las mismas. </a:t>
            </a:r>
            <a:endParaRPr lang="es-CO" sz="1200" dirty="0"/>
          </a:p>
        </p:txBody>
      </p:sp>
    </p:spTree>
    <p:extLst>
      <p:ext uri="{BB962C8B-B14F-4D97-AF65-F5344CB8AC3E}">
        <p14:creationId xmlns:p14="http://schemas.microsoft.com/office/powerpoint/2010/main" val="134620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37FE-9FF9-F0A5-AB52-C702C707FEF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8C74E5D-76F5-56BC-7CC3-7866AAA803FB}"/>
              </a:ext>
            </a:extLst>
          </p:cNvPr>
          <p:cNvSpPr txBox="1"/>
          <p:nvPr/>
        </p:nvSpPr>
        <p:spPr>
          <a:xfrm>
            <a:off x="2286000" y="254373"/>
            <a:ext cx="4572000" cy="954107"/>
          </a:xfrm>
          <a:prstGeom prst="rect">
            <a:avLst/>
          </a:prstGeom>
          <a:solidFill>
            <a:srgbClr val="99CC00"/>
          </a:solidFill>
        </p:spPr>
        <p:txBody>
          <a:bodyPr wrap="square">
            <a:spAutoFit/>
          </a:bodyPr>
          <a:lstStyle/>
          <a:p>
            <a:pPr algn="ctr"/>
            <a:r>
              <a:rPr lang="es-CO" b="1" dirty="0"/>
              <a:t>ARTICULO 143. </a:t>
            </a:r>
          </a:p>
          <a:p>
            <a:pPr algn="ctr"/>
            <a:r>
              <a:rPr lang="es-CO" b="1" i="1" dirty="0"/>
              <a:t>Consejo directivo </a:t>
            </a:r>
            <a:r>
              <a:rPr lang="es-CO" dirty="0"/>
              <a:t>de los establecimientos educativos estatales. En cada establecimiento educativo del Estado existirá un Consejo Directivo integrado por: </a:t>
            </a:r>
          </a:p>
        </p:txBody>
      </p:sp>
      <p:pic>
        <p:nvPicPr>
          <p:cNvPr id="3" name="Imagen 2">
            <a:extLst>
              <a:ext uri="{FF2B5EF4-FFF2-40B4-BE49-F238E27FC236}">
                <a16:creationId xmlns:a16="http://schemas.microsoft.com/office/drawing/2014/main" id="{010EE991-FB50-7E45-0FBA-0546FBBB22A9}"/>
              </a:ext>
            </a:extLst>
          </p:cNvPr>
          <p:cNvPicPr>
            <a:picLocks noChangeAspect="1"/>
          </p:cNvPicPr>
          <p:nvPr/>
        </p:nvPicPr>
        <p:blipFill>
          <a:blip r:embed="rId2"/>
          <a:stretch>
            <a:fillRect/>
          </a:stretch>
        </p:blipFill>
        <p:spPr>
          <a:xfrm>
            <a:off x="260684" y="1394410"/>
            <a:ext cx="3589421" cy="2898457"/>
          </a:xfrm>
          <a:prstGeom prst="rect">
            <a:avLst/>
          </a:prstGeom>
        </p:spPr>
      </p:pic>
      <p:sp>
        <p:nvSpPr>
          <p:cNvPr id="5" name="CuadroTexto 4">
            <a:extLst>
              <a:ext uri="{FF2B5EF4-FFF2-40B4-BE49-F238E27FC236}">
                <a16:creationId xmlns:a16="http://schemas.microsoft.com/office/drawing/2014/main" id="{D57C0D81-E8E6-8B08-08F7-D87120416972}"/>
              </a:ext>
            </a:extLst>
          </p:cNvPr>
          <p:cNvSpPr txBox="1"/>
          <p:nvPr/>
        </p:nvSpPr>
        <p:spPr>
          <a:xfrm>
            <a:off x="3998494" y="1485585"/>
            <a:ext cx="4572000" cy="2677656"/>
          </a:xfrm>
          <a:prstGeom prst="rect">
            <a:avLst/>
          </a:prstGeom>
          <a:noFill/>
        </p:spPr>
        <p:txBody>
          <a:bodyPr wrap="square">
            <a:spAutoFit/>
          </a:bodyPr>
          <a:lstStyle/>
          <a:p>
            <a:pPr marL="342900" indent="-342900">
              <a:buAutoNum type="alphaLcParenR"/>
            </a:pPr>
            <a:r>
              <a:rPr lang="es-CO" dirty="0"/>
              <a:t>El rector del establecimiento educativo, quien lo convocará y presidirá;</a:t>
            </a:r>
          </a:p>
          <a:p>
            <a:pPr marL="342900" indent="-342900">
              <a:buAutoNum type="alphaLcParenR"/>
            </a:pPr>
            <a:r>
              <a:rPr lang="es-CO" dirty="0"/>
              <a:t>Dos representantes de los docentes de la institución; </a:t>
            </a:r>
          </a:p>
          <a:p>
            <a:pPr marL="342900" indent="-342900">
              <a:buAutoNum type="alphaLcParenR"/>
            </a:pPr>
            <a:r>
              <a:rPr lang="es-CO" dirty="0"/>
              <a:t>Dos representantes de los padres de familia; </a:t>
            </a:r>
          </a:p>
          <a:p>
            <a:pPr marL="342900" indent="-342900">
              <a:buAutoNum type="alphaLcParenR"/>
            </a:pPr>
            <a:r>
              <a:rPr lang="es-CO" dirty="0"/>
              <a:t>Un representante de los estudiantes que debe estar cursando el último grado de educación que ofrezca la institución; </a:t>
            </a:r>
          </a:p>
          <a:p>
            <a:pPr marL="342900" indent="-342900">
              <a:buAutoNum type="alphaLcParenR"/>
            </a:pPr>
            <a:r>
              <a:rPr lang="es-CO" dirty="0"/>
              <a:t>Un representante de los ex alumnos de la institución, y </a:t>
            </a:r>
          </a:p>
          <a:p>
            <a:pPr marL="342900" indent="-342900">
              <a:buAutoNum type="alphaLcParenR"/>
            </a:pPr>
            <a:r>
              <a:rPr lang="es-CO" dirty="0"/>
              <a:t>Un representante de los sectores productivos del área de influencia del sector productivo.</a:t>
            </a:r>
          </a:p>
        </p:txBody>
      </p:sp>
    </p:spTree>
    <p:extLst>
      <p:ext uri="{BB962C8B-B14F-4D97-AF65-F5344CB8AC3E}">
        <p14:creationId xmlns:p14="http://schemas.microsoft.com/office/powerpoint/2010/main" val="345772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04F32-CF2E-C7E3-B4BC-F67FA1BA8622}"/>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F4E308C0-B782-8781-1282-52C2775B4743}"/>
              </a:ext>
            </a:extLst>
          </p:cNvPr>
          <p:cNvSpPr txBox="1"/>
          <p:nvPr/>
        </p:nvSpPr>
        <p:spPr>
          <a:xfrm>
            <a:off x="2382252" y="400127"/>
            <a:ext cx="4572000" cy="738664"/>
          </a:xfrm>
          <a:prstGeom prst="rect">
            <a:avLst/>
          </a:prstGeom>
          <a:solidFill>
            <a:srgbClr val="99CC00"/>
          </a:solidFill>
        </p:spPr>
        <p:txBody>
          <a:bodyPr wrap="square">
            <a:spAutoFit/>
          </a:bodyPr>
          <a:lstStyle/>
          <a:p>
            <a:pPr algn="ctr"/>
            <a:r>
              <a:rPr lang="es-CO" b="1" dirty="0"/>
              <a:t>ARTICULO 144.</a:t>
            </a:r>
          </a:p>
          <a:p>
            <a:pPr algn="ctr"/>
            <a:r>
              <a:rPr lang="es-CO" dirty="0"/>
              <a:t> Funciones del consejo directivo. Las funciones del consejo directivo serán las siguientes: </a:t>
            </a:r>
          </a:p>
        </p:txBody>
      </p:sp>
      <p:sp>
        <p:nvSpPr>
          <p:cNvPr id="8" name="CuadroTexto 7">
            <a:extLst>
              <a:ext uri="{FF2B5EF4-FFF2-40B4-BE49-F238E27FC236}">
                <a16:creationId xmlns:a16="http://schemas.microsoft.com/office/drawing/2014/main" id="{A09FD0CB-7328-24C5-E94B-056507D5FFBE}"/>
              </a:ext>
            </a:extLst>
          </p:cNvPr>
          <p:cNvSpPr txBox="1"/>
          <p:nvPr/>
        </p:nvSpPr>
        <p:spPr>
          <a:xfrm>
            <a:off x="354932" y="1459834"/>
            <a:ext cx="8434136" cy="2677656"/>
          </a:xfrm>
          <a:prstGeom prst="rect">
            <a:avLst/>
          </a:prstGeom>
          <a:noFill/>
        </p:spPr>
        <p:txBody>
          <a:bodyPr wrap="square">
            <a:spAutoFit/>
          </a:bodyPr>
          <a:lstStyle/>
          <a:p>
            <a:pPr marL="342900" indent="-342900">
              <a:buAutoNum type="alphaLcParenR"/>
            </a:pPr>
            <a:r>
              <a:rPr lang="es-CO" dirty="0"/>
              <a:t>Tomar las decisiones que afecten el funcionamiento de la institución y que no sean competencia de otra autoridad; </a:t>
            </a:r>
          </a:p>
          <a:p>
            <a:pPr marL="342900" indent="-342900">
              <a:buAutoNum type="alphaLcParenR"/>
            </a:pPr>
            <a:r>
              <a:rPr lang="es-CO" dirty="0"/>
              <a:t>Servir de instancia para resolver los conflictos que se presenten entre docentes y administrativos con los alumnos del plantel educativo; </a:t>
            </a:r>
          </a:p>
          <a:p>
            <a:pPr marL="342900" indent="-342900">
              <a:buAutoNum type="alphaLcParenR"/>
            </a:pPr>
            <a:r>
              <a:rPr lang="es-CO" dirty="0"/>
              <a:t>Adoptar el reglamento de la institución, de conformidad con las normas vigentes; </a:t>
            </a:r>
          </a:p>
          <a:p>
            <a:pPr marL="342900" indent="-342900">
              <a:buAutoNum type="alphaLcParenR"/>
            </a:pPr>
            <a:r>
              <a:rPr lang="es-CO" dirty="0"/>
              <a:t>Fijar los criterios para la asignación de cupos disponibles; </a:t>
            </a:r>
          </a:p>
          <a:p>
            <a:pPr marL="342900" indent="-342900">
              <a:buAutoNum type="alphaLcParenR"/>
            </a:pPr>
            <a:r>
              <a:rPr lang="es-CO" dirty="0"/>
              <a:t>Asumir la defensa y garantía de los derechos de toda la comunidad educativa, cuando alguno de sus miembros se sienta lesionado; </a:t>
            </a:r>
          </a:p>
          <a:p>
            <a:pPr marL="342900" indent="-342900">
              <a:buAutoNum type="alphaLcParenR"/>
            </a:pPr>
            <a:r>
              <a:rPr lang="es-CO" dirty="0"/>
              <a:t>Aprobar el plan anual de actualización del personal de la institución presentado por el rector, </a:t>
            </a:r>
          </a:p>
          <a:p>
            <a:pPr marL="342900" indent="-342900">
              <a:buAutoNum type="alphaLcParenR"/>
            </a:pPr>
            <a:r>
              <a:rPr lang="es-CO" dirty="0"/>
              <a:t>Participar en la planeación y evaluación del Proyecto Educativo Institucional, del currículo y del plan de estudios y someterlos a la consideración de la Secretaría de Educación respectiva o del organismo que haga sus veces para que verifique el cumplimiento de los requisitos;</a:t>
            </a:r>
          </a:p>
        </p:txBody>
      </p:sp>
    </p:spTree>
    <p:extLst>
      <p:ext uri="{BB962C8B-B14F-4D97-AF65-F5344CB8AC3E}">
        <p14:creationId xmlns:p14="http://schemas.microsoft.com/office/powerpoint/2010/main" val="4127797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1BEF5-6A69-938A-0C9E-A4A757B9BE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544B49E-5B75-A98D-5536-8578F8D5187C}"/>
              </a:ext>
            </a:extLst>
          </p:cNvPr>
          <p:cNvSpPr txBox="1"/>
          <p:nvPr/>
        </p:nvSpPr>
        <p:spPr>
          <a:xfrm>
            <a:off x="276725" y="793012"/>
            <a:ext cx="7916780" cy="2893100"/>
          </a:xfrm>
          <a:prstGeom prst="rect">
            <a:avLst/>
          </a:prstGeom>
          <a:noFill/>
        </p:spPr>
        <p:txBody>
          <a:bodyPr wrap="square">
            <a:spAutoFit/>
          </a:bodyPr>
          <a:lstStyle/>
          <a:p>
            <a:r>
              <a:rPr lang="es-CO" dirty="0"/>
              <a:t>h) Estimular y controlar el buen funcionamiento de la institución educativa; </a:t>
            </a:r>
          </a:p>
          <a:p>
            <a:r>
              <a:rPr lang="es-CO" dirty="0"/>
              <a:t>i) Establecer estímulos y sanciones para el buen desempeño académico y social del alumno; j) Participar en la evaluación anual de los docentes, directivos docentes y personal administrativo de la institución; </a:t>
            </a:r>
          </a:p>
          <a:p>
            <a:r>
              <a:rPr lang="es-CO" dirty="0"/>
              <a:t>k) Recomendar criterios de participación de la institución en actividades comunitarias, culturales, deportivas y recreativas; </a:t>
            </a:r>
          </a:p>
          <a:p>
            <a:r>
              <a:rPr lang="es-CO" dirty="0"/>
              <a:t>l) Establecer el procedimiento para el uso de las instalaciones en actividades educativas, culturales, recreativas, deportivas y sociales de la respectiva comunidad educativa; </a:t>
            </a:r>
          </a:p>
          <a:p>
            <a:r>
              <a:rPr lang="es-CO" dirty="0"/>
              <a:t>m) Promover las relaciones de tipo académico, deportivo y cultural con otras instituciones educativas; </a:t>
            </a:r>
          </a:p>
          <a:p>
            <a:r>
              <a:rPr lang="es-CO" dirty="0"/>
              <a:t>n) Aprobar el presupuesto de ingresos y gastos de los recursos propios y la forma de recolectarlos, y </a:t>
            </a:r>
          </a:p>
          <a:p>
            <a:r>
              <a:rPr lang="es-CO" dirty="0"/>
              <a:t>ñ) Darse su propio reglamento.</a:t>
            </a:r>
          </a:p>
        </p:txBody>
      </p:sp>
      <p:pic>
        <p:nvPicPr>
          <p:cNvPr id="4" name="Imagen 3">
            <a:extLst>
              <a:ext uri="{FF2B5EF4-FFF2-40B4-BE49-F238E27FC236}">
                <a16:creationId xmlns:a16="http://schemas.microsoft.com/office/drawing/2014/main" id="{74FFE730-E313-B69A-AFA0-F916D0BB732C}"/>
              </a:ext>
            </a:extLst>
          </p:cNvPr>
          <p:cNvPicPr>
            <a:picLocks noChangeAspect="1"/>
          </p:cNvPicPr>
          <p:nvPr/>
        </p:nvPicPr>
        <p:blipFill>
          <a:blip r:embed="rId2"/>
          <a:stretch>
            <a:fillRect/>
          </a:stretch>
        </p:blipFill>
        <p:spPr>
          <a:xfrm>
            <a:off x="3104146" y="3413195"/>
            <a:ext cx="2586791" cy="1698659"/>
          </a:xfrm>
          <a:prstGeom prst="rect">
            <a:avLst/>
          </a:prstGeom>
        </p:spPr>
      </p:pic>
    </p:spTree>
    <p:extLst>
      <p:ext uri="{BB962C8B-B14F-4D97-AF65-F5344CB8AC3E}">
        <p14:creationId xmlns:p14="http://schemas.microsoft.com/office/powerpoint/2010/main" val="404404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3DA60-4B20-D0DC-E577-65D3F980EA0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18D6823-27EE-9C22-1DD6-B92A37710C64}"/>
              </a:ext>
            </a:extLst>
          </p:cNvPr>
          <p:cNvSpPr txBox="1"/>
          <p:nvPr/>
        </p:nvSpPr>
        <p:spPr>
          <a:xfrm>
            <a:off x="2382252" y="400127"/>
            <a:ext cx="4572000" cy="1384995"/>
          </a:xfrm>
          <a:prstGeom prst="rect">
            <a:avLst/>
          </a:prstGeom>
          <a:solidFill>
            <a:srgbClr val="99CC00"/>
          </a:solidFill>
        </p:spPr>
        <p:txBody>
          <a:bodyPr wrap="square">
            <a:spAutoFit/>
          </a:bodyPr>
          <a:lstStyle/>
          <a:p>
            <a:pPr algn="ctr"/>
            <a:r>
              <a:rPr lang="es-CO" b="1" dirty="0"/>
              <a:t>ARTICULO 145. </a:t>
            </a:r>
          </a:p>
          <a:p>
            <a:pPr algn="ctr"/>
            <a:r>
              <a:rPr lang="es-CO" b="1" i="1" dirty="0"/>
              <a:t>Consejo Académico</a:t>
            </a:r>
            <a:r>
              <a:rPr lang="es-CO" dirty="0"/>
              <a:t>. El Consejo Académico, convocado y presidido por el rector o director, estará integrado por los directivos docentes y un docente por cada área o grado que ofrezca la respectiva institución. Se reunirá periódicamente para participar en: </a:t>
            </a:r>
          </a:p>
        </p:txBody>
      </p:sp>
      <p:sp>
        <p:nvSpPr>
          <p:cNvPr id="4" name="CuadroTexto 3">
            <a:extLst>
              <a:ext uri="{FF2B5EF4-FFF2-40B4-BE49-F238E27FC236}">
                <a16:creationId xmlns:a16="http://schemas.microsoft.com/office/drawing/2014/main" id="{08EEBD4E-101F-B5BF-8E70-F26E12E17442}"/>
              </a:ext>
            </a:extLst>
          </p:cNvPr>
          <p:cNvSpPr txBox="1"/>
          <p:nvPr/>
        </p:nvSpPr>
        <p:spPr>
          <a:xfrm>
            <a:off x="324853" y="2471246"/>
            <a:ext cx="4572000" cy="1384995"/>
          </a:xfrm>
          <a:prstGeom prst="rect">
            <a:avLst/>
          </a:prstGeom>
          <a:noFill/>
        </p:spPr>
        <p:txBody>
          <a:bodyPr wrap="square">
            <a:spAutoFit/>
          </a:bodyPr>
          <a:lstStyle/>
          <a:p>
            <a:pPr marL="342900" indent="-342900">
              <a:buAutoNum type="alphaLcParenR"/>
            </a:pPr>
            <a:r>
              <a:rPr lang="es-CO" dirty="0"/>
              <a:t>El estudio, modificación y ajustes al currículo, de conformidad con lo establecido en la presente ley;</a:t>
            </a:r>
          </a:p>
          <a:p>
            <a:pPr marL="342900" indent="-342900">
              <a:buAutoNum type="alphaLcParenR"/>
            </a:pPr>
            <a:r>
              <a:rPr lang="es-CO" dirty="0"/>
              <a:t>La organización del plan de estudio;</a:t>
            </a:r>
          </a:p>
          <a:p>
            <a:pPr marL="342900" indent="-342900">
              <a:buAutoNum type="alphaLcParenR"/>
            </a:pPr>
            <a:r>
              <a:rPr lang="es-CO" dirty="0"/>
              <a:t>La evaluación anual e institucional, y</a:t>
            </a:r>
          </a:p>
          <a:p>
            <a:pPr marL="342900" indent="-342900">
              <a:buAutoNum type="alphaLcParenR"/>
            </a:pPr>
            <a:r>
              <a:rPr lang="es-CO" dirty="0"/>
              <a:t>Todas las funciones que atañen a la buena marcha de la institución educativa. </a:t>
            </a:r>
          </a:p>
        </p:txBody>
      </p:sp>
      <p:pic>
        <p:nvPicPr>
          <p:cNvPr id="5" name="Imagen 4">
            <a:extLst>
              <a:ext uri="{FF2B5EF4-FFF2-40B4-BE49-F238E27FC236}">
                <a16:creationId xmlns:a16="http://schemas.microsoft.com/office/drawing/2014/main" id="{6D82080E-8CDA-6D56-F7FF-08E721F4753F}"/>
              </a:ext>
            </a:extLst>
          </p:cNvPr>
          <p:cNvPicPr>
            <a:picLocks noChangeAspect="1"/>
          </p:cNvPicPr>
          <p:nvPr/>
        </p:nvPicPr>
        <p:blipFill>
          <a:blip r:embed="rId2"/>
          <a:stretch>
            <a:fillRect/>
          </a:stretch>
        </p:blipFill>
        <p:spPr>
          <a:xfrm>
            <a:off x="5103143" y="1961148"/>
            <a:ext cx="3536948" cy="2353678"/>
          </a:xfrm>
          <a:prstGeom prst="rect">
            <a:avLst/>
          </a:prstGeom>
        </p:spPr>
      </p:pic>
    </p:spTree>
    <p:extLst>
      <p:ext uri="{BB962C8B-B14F-4D97-AF65-F5344CB8AC3E}">
        <p14:creationId xmlns:p14="http://schemas.microsoft.com/office/powerpoint/2010/main" val="280160167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NTILLA DIAPOSITIVAS SUTEQ" id="{26DFAF1D-89F4-43F7-96C2-BBCEDACED62C}" vid="{F585F31D-E3E4-4B6C-BB46-A20D6963CC3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SUTEQ</Template>
  <TotalTime>3990</TotalTime>
  <Words>1757</Words>
  <Application>Microsoft Office PowerPoint</Application>
  <PresentationFormat>Presentación en pantalla (16:9)</PresentationFormat>
  <Paragraphs>92</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ADLaM Display</vt:lpstr>
      <vt:lpstr>Arial</vt:lpstr>
      <vt:lpstr>Roboto</vt:lpstr>
      <vt:lpstr>Roboto Slab</vt:lpstr>
      <vt:lpstr>Times New Roman</vt:lpstr>
      <vt:lpstr>Simple Light</vt:lpstr>
      <vt:lpstr>GOBIERNO ESCOLAR ART.142 LEY 115 DE 1994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Referencias </vt:lpstr>
      <vt:lpstr>GRACIAS     Diana Ximena Álvarez Torres TESORERA Tel 3004295138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11</cp:revision>
  <dcterms:created xsi:type="dcterms:W3CDTF">2024-10-02T18:11:44Z</dcterms:created>
  <dcterms:modified xsi:type="dcterms:W3CDTF">2025-09-24T04:05:10Z</dcterms:modified>
</cp:coreProperties>
</file>