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0" r:id="rId4"/>
    <p:sldId id="258" r:id="rId5"/>
    <p:sldId id="285" r:id="rId6"/>
    <p:sldId id="259" r:id="rId7"/>
    <p:sldId id="260" r:id="rId8"/>
    <p:sldId id="261" r:id="rId9"/>
    <p:sldId id="262" r:id="rId10"/>
    <p:sldId id="286" r:id="rId11"/>
    <p:sldId id="263" r:id="rId12"/>
    <p:sldId id="281" r:id="rId13"/>
    <p:sldId id="282" r:id="rId14"/>
    <p:sldId id="284" r:id="rId15"/>
    <p:sldId id="264" r:id="rId16"/>
    <p:sldId id="288" r:id="rId17"/>
    <p:sldId id="265" r:id="rId18"/>
    <p:sldId id="266" r:id="rId19"/>
    <p:sldId id="267" r:id="rId20"/>
    <p:sldId id="268" r:id="rId21"/>
    <p:sldId id="283" r:id="rId22"/>
    <p:sldId id="270" r:id="rId23"/>
    <p:sldId id="271" r:id="rId24"/>
    <p:sldId id="272" r:id="rId25"/>
    <p:sldId id="273" r:id="rId26"/>
    <p:sldId id="274" r:id="rId27"/>
    <p:sldId id="275" r:id="rId28"/>
    <p:sldId id="276" r:id="rId29"/>
    <p:sldId id="277" r:id="rId30"/>
    <p:sldId id="289" r:id="rId31"/>
    <p:sldId id="287" r:id="rId32"/>
    <p:sldId id="290" r:id="rId33"/>
    <p:sldId id="291" r:id="rId34"/>
    <p:sldId id="279" r:id="rId35"/>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6000" b="0" i="0">
                <a:solidFill>
                  <a:schemeClr val="tx1"/>
                </a:solidFill>
                <a:latin typeface="Arial MT"/>
                <a:cs typeface="Arial MT"/>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MT"/>
                <a:cs typeface="Arial M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5143499"/>
          </a:xfrm>
          <a:prstGeom prst="rect">
            <a:avLst/>
          </a:prstGeom>
        </p:spPr>
      </p:pic>
      <p:sp>
        <p:nvSpPr>
          <p:cNvPr id="2" name="Holder 2"/>
          <p:cNvSpPr>
            <a:spLocks noGrp="1"/>
          </p:cNvSpPr>
          <p:nvPr>
            <p:ph type="title"/>
          </p:nvPr>
        </p:nvSpPr>
        <p:spPr>
          <a:xfrm>
            <a:off x="231140" y="892148"/>
            <a:ext cx="8096249" cy="1743075"/>
          </a:xfrm>
          <a:prstGeom prst="rect">
            <a:avLst/>
          </a:prstGeom>
        </p:spPr>
        <p:txBody>
          <a:bodyPr wrap="square" lIns="0" tIns="0" rIns="0" bIns="0">
            <a:spAutoFit/>
          </a:bodyPr>
          <a:lstStyle>
            <a:lvl1pPr>
              <a:defRPr sz="6000" b="0" i="0">
                <a:solidFill>
                  <a:schemeClr val="tx1"/>
                </a:solidFill>
                <a:latin typeface="Arial MT"/>
                <a:cs typeface="Arial MT"/>
              </a:defRPr>
            </a:lvl1pPr>
          </a:lstStyle>
          <a:p>
            <a:endParaRPr/>
          </a:p>
        </p:txBody>
      </p:sp>
      <p:sp>
        <p:nvSpPr>
          <p:cNvPr id="3" name="Holder 3"/>
          <p:cNvSpPr>
            <a:spLocks noGrp="1"/>
          </p:cNvSpPr>
          <p:nvPr>
            <p:ph type="body" idx="1"/>
          </p:nvPr>
        </p:nvSpPr>
        <p:spPr>
          <a:xfrm>
            <a:off x="511251" y="1649095"/>
            <a:ext cx="8054340" cy="33769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3" name="object 3"/>
          <p:cNvSpPr txBox="1">
            <a:spLocks noGrp="1"/>
          </p:cNvSpPr>
          <p:nvPr>
            <p:ph type="title"/>
          </p:nvPr>
        </p:nvSpPr>
        <p:spPr>
          <a:xfrm>
            <a:off x="1752600" y="1574040"/>
            <a:ext cx="5875655" cy="1490152"/>
          </a:xfrm>
          <a:prstGeom prst="rect">
            <a:avLst/>
          </a:prstGeom>
        </p:spPr>
        <p:txBody>
          <a:bodyPr vert="horz" wrap="square" lIns="0" tIns="12700" rIns="0" bIns="0" rtlCol="0">
            <a:spAutoFit/>
          </a:bodyPr>
          <a:lstStyle/>
          <a:p>
            <a:pPr algn="ctr">
              <a:lnSpc>
                <a:spcPct val="100000"/>
              </a:lnSpc>
              <a:spcBef>
                <a:spcPts val="100"/>
              </a:spcBef>
            </a:pPr>
            <a:r>
              <a:rPr sz="3200" dirty="0"/>
              <a:t>INFORME</a:t>
            </a:r>
            <a:r>
              <a:rPr sz="3200" spc="-30" dirty="0"/>
              <a:t> </a:t>
            </a:r>
            <a:r>
              <a:rPr sz="3200" dirty="0"/>
              <a:t>TESORERÍA</a:t>
            </a:r>
            <a:r>
              <a:rPr sz="3200" spc="-15" dirty="0"/>
              <a:t> </a:t>
            </a:r>
            <a:r>
              <a:rPr sz="3200" spc="-10" dirty="0" smtClean="0"/>
              <a:t>SUTEQ</a:t>
            </a:r>
            <a:r>
              <a:rPr lang="es-ES" sz="3200" spc="-10" dirty="0" smtClean="0"/>
              <a:t/>
            </a:r>
            <a:br>
              <a:rPr lang="es-ES" sz="3200" spc="-10" dirty="0" smtClean="0"/>
            </a:br>
            <a:r>
              <a:rPr lang="es-ES" sz="3200" spc="-10" dirty="0" smtClean="0"/>
              <a:t>CIERRE CONTABLE </a:t>
            </a:r>
            <a:r>
              <a:rPr lang="es-ES" sz="3200" spc="-10" dirty="0" smtClean="0"/>
              <a:t/>
            </a:r>
            <a:br>
              <a:rPr lang="es-ES" sz="3200" spc="-10" dirty="0" smtClean="0"/>
            </a:br>
            <a:r>
              <a:rPr lang="es-ES" sz="3200" spc="-10" dirty="0" smtClean="0"/>
              <a:t>2025</a:t>
            </a:r>
            <a:endParaRPr sz="3200" dirty="0"/>
          </a:p>
        </p:txBody>
      </p:sp>
      <p:sp>
        <p:nvSpPr>
          <p:cNvPr id="4" name="CuadroTexto 3"/>
          <p:cNvSpPr txBox="1"/>
          <p:nvPr/>
        </p:nvSpPr>
        <p:spPr>
          <a:xfrm>
            <a:off x="1752600" y="3562350"/>
            <a:ext cx="5638800" cy="738664"/>
          </a:xfrm>
          <a:prstGeom prst="rect">
            <a:avLst/>
          </a:prstGeom>
          <a:noFill/>
        </p:spPr>
        <p:txBody>
          <a:bodyPr wrap="square" rtlCol="0">
            <a:spAutoFit/>
          </a:bodyPr>
          <a:lstStyle/>
          <a:p>
            <a:pPr algn="ctr"/>
            <a:r>
              <a:rPr lang="pt-BR" sz="2400" b="1" dirty="0" smtClean="0">
                <a:latin typeface="Bradley Hand ITC" panose="03070402050302030203" pitchFamily="66" charset="0"/>
              </a:rPr>
              <a:t>Diana</a:t>
            </a:r>
            <a:r>
              <a:rPr lang="pt-BR" sz="2400" b="1" spc="-50" dirty="0" smtClean="0">
                <a:latin typeface="Bradley Hand ITC" panose="03070402050302030203" pitchFamily="66" charset="0"/>
              </a:rPr>
              <a:t> </a:t>
            </a:r>
            <a:r>
              <a:rPr lang="pt-BR" sz="2400" b="1" dirty="0" smtClean="0">
                <a:latin typeface="Bradley Hand ITC" panose="03070402050302030203" pitchFamily="66" charset="0"/>
              </a:rPr>
              <a:t>Ximena</a:t>
            </a:r>
            <a:r>
              <a:rPr lang="pt-BR" sz="2400" b="1" spc="-50" dirty="0" smtClean="0">
                <a:latin typeface="Bradley Hand ITC" panose="03070402050302030203" pitchFamily="66" charset="0"/>
              </a:rPr>
              <a:t> </a:t>
            </a:r>
            <a:r>
              <a:rPr lang="pt-BR" sz="2400" b="1" dirty="0" smtClean="0">
                <a:latin typeface="Bradley Hand ITC" panose="03070402050302030203" pitchFamily="66" charset="0"/>
              </a:rPr>
              <a:t>Álvarez</a:t>
            </a:r>
            <a:r>
              <a:rPr lang="pt-BR" sz="2400" b="1" spc="-60" dirty="0" smtClean="0">
                <a:latin typeface="Bradley Hand ITC" panose="03070402050302030203" pitchFamily="66" charset="0"/>
              </a:rPr>
              <a:t> </a:t>
            </a:r>
            <a:r>
              <a:rPr lang="pt-BR" sz="2400" b="1" spc="-10" dirty="0" smtClean="0">
                <a:latin typeface="Bradley Hand ITC" panose="03070402050302030203" pitchFamily="66" charset="0"/>
              </a:rPr>
              <a:t>Torres </a:t>
            </a:r>
          </a:p>
          <a:p>
            <a:pPr algn="ctr"/>
            <a:r>
              <a:rPr lang="pt-BR" b="1" spc="-10" dirty="0" smtClean="0"/>
              <a:t>Tesorera SUTEQ </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217686579"/>
              </p:ext>
            </p:extLst>
          </p:nvPr>
        </p:nvGraphicFramePr>
        <p:xfrm>
          <a:off x="304800" y="1047750"/>
          <a:ext cx="8534399" cy="4011574"/>
        </p:xfrm>
        <a:graphic>
          <a:graphicData uri="http://schemas.openxmlformats.org/drawingml/2006/table">
            <a:tbl>
              <a:tblPr firstRow="1" firstCol="1" lastRow="1" lastCol="1" bandRow="1" bandCol="1">
                <a:tableStyleId>{5940675A-B579-460E-94D1-54222C63F5DA}</a:tableStyleId>
              </a:tblPr>
              <a:tblGrid>
                <a:gridCol w="2408883">
                  <a:extLst>
                    <a:ext uri="{9D8B030D-6E8A-4147-A177-3AD203B41FA5}">
                      <a16:colId xmlns:a16="http://schemas.microsoft.com/office/drawing/2014/main" val="557775611"/>
                    </a:ext>
                  </a:extLst>
                </a:gridCol>
                <a:gridCol w="1012006">
                  <a:extLst>
                    <a:ext uri="{9D8B030D-6E8A-4147-A177-3AD203B41FA5}">
                      <a16:colId xmlns:a16="http://schemas.microsoft.com/office/drawing/2014/main" val="264980182"/>
                    </a:ext>
                  </a:extLst>
                </a:gridCol>
                <a:gridCol w="1177298">
                  <a:extLst>
                    <a:ext uri="{9D8B030D-6E8A-4147-A177-3AD203B41FA5}">
                      <a16:colId xmlns:a16="http://schemas.microsoft.com/office/drawing/2014/main" val="1749206623"/>
                    </a:ext>
                  </a:extLst>
                </a:gridCol>
                <a:gridCol w="3936212">
                  <a:extLst>
                    <a:ext uri="{9D8B030D-6E8A-4147-A177-3AD203B41FA5}">
                      <a16:colId xmlns:a16="http://schemas.microsoft.com/office/drawing/2014/main" val="2837372162"/>
                    </a:ext>
                  </a:extLst>
                </a:gridCol>
              </a:tblGrid>
              <a:tr h="369926">
                <a:tc>
                  <a:txBody>
                    <a:bodyPr/>
                    <a:lstStyle/>
                    <a:p>
                      <a:pPr marL="1905" algn="ctr">
                        <a:lnSpc>
                          <a:spcPts val="1050"/>
                        </a:lnSpc>
                        <a:spcAft>
                          <a:spcPts val="0"/>
                        </a:spcAft>
                      </a:pPr>
                      <a:endParaRPr lang="es-ES" sz="1400" b="1" spc="-10" dirty="0" smtClean="0">
                        <a:effectLst/>
                      </a:endParaRPr>
                    </a:p>
                    <a:p>
                      <a:pPr marL="1905" algn="ctr">
                        <a:lnSpc>
                          <a:spcPts val="1050"/>
                        </a:lnSpc>
                        <a:spcAft>
                          <a:spcPts val="0"/>
                        </a:spcAft>
                      </a:pPr>
                      <a:r>
                        <a:rPr lang="es-ES" sz="1400" b="1" spc="-10" dirty="0" smtClean="0">
                          <a:effectLst/>
                        </a:rPr>
                        <a:t>Cuenta</a:t>
                      </a:r>
                      <a:endParaRPr lang="en-US" sz="1400" b="1" dirty="0">
                        <a:effectLst/>
                      </a:endParaRPr>
                    </a:p>
                    <a:p>
                      <a:pPr marL="1905" algn="ctr">
                        <a:lnSpc>
                          <a:spcPts val="1050"/>
                        </a:lnSpc>
                        <a:spcAft>
                          <a:spcPts val="0"/>
                        </a:spcAft>
                      </a:pPr>
                      <a:r>
                        <a:rPr lang="es-ES" sz="1400" b="1" dirty="0">
                          <a:effectLst/>
                        </a:rPr>
                        <a:t> </a:t>
                      </a:r>
                      <a:endParaRPr lang="en-US"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92D050"/>
                    </a:solidFill>
                  </a:tcPr>
                </a:tc>
                <a:tc>
                  <a:txBody>
                    <a:bodyPr/>
                    <a:lstStyle/>
                    <a:p>
                      <a:pPr marL="240030">
                        <a:lnSpc>
                          <a:spcPts val="1050"/>
                        </a:lnSpc>
                        <a:spcAft>
                          <a:spcPts val="0"/>
                        </a:spcAft>
                      </a:pPr>
                      <a:endParaRPr lang="es-ES" sz="1400" b="1" spc="-10" dirty="0" smtClean="0">
                        <a:effectLst/>
                      </a:endParaRPr>
                    </a:p>
                    <a:p>
                      <a:pPr marL="240030">
                        <a:lnSpc>
                          <a:spcPts val="1050"/>
                        </a:lnSpc>
                        <a:spcAft>
                          <a:spcPts val="0"/>
                        </a:spcAft>
                      </a:pPr>
                      <a:r>
                        <a:rPr lang="es-ES" sz="1400" b="1" spc="-10" dirty="0" smtClean="0">
                          <a:effectLst/>
                        </a:rPr>
                        <a:t>Saldo</a:t>
                      </a:r>
                      <a:endParaRPr lang="en-US"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92D050"/>
                    </a:solidFill>
                  </a:tcPr>
                </a:tc>
                <a:tc>
                  <a:txBody>
                    <a:bodyPr/>
                    <a:lstStyle/>
                    <a:p>
                      <a:pPr marL="109855">
                        <a:lnSpc>
                          <a:spcPts val="1050"/>
                        </a:lnSpc>
                        <a:spcAft>
                          <a:spcPts val="0"/>
                        </a:spcAft>
                      </a:pPr>
                      <a:endParaRPr lang="es-ES" sz="1400" b="1" spc="-10" dirty="0" smtClean="0">
                        <a:effectLst/>
                      </a:endParaRPr>
                    </a:p>
                    <a:p>
                      <a:pPr marL="109855">
                        <a:lnSpc>
                          <a:spcPts val="1050"/>
                        </a:lnSpc>
                        <a:spcAft>
                          <a:spcPts val="0"/>
                        </a:spcAft>
                      </a:pPr>
                      <a:r>
                        <a:rPr lang="es-ES" sz="1400" b="1" spc="-10" dirty="0" smtClean="0">
                          <a:effectLst/>
                        </a:rPr>
                        <a:t>Descripción</a:t>
                      </a:r>
                      <a:endParaRPr lang="en-US"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92D050"/>
                    </a:solidFill>
                  </a:tcPr>
                </a:tc>
                <a:tc>
                  <a:txBody>
                    <a:bodyPr/>
                    <a:lstStyle/>
                    <a:p>
                      <a:pPr marL="67945" marR="635" algn="ctr">
                        <a:lnSpc>
                          <a:spcPts val="1050"/>
                        </a:lnSpc>
                        <a:spcAft>
                          <a:spcPts val="0"/>
                        </a:spcAft>
                      </a:pPr>
                      <a:endParaRPr lang="es-ES" sz="1400" b="1" spc="-10" dirty="0" smtClean="0">
                        <a:effectLst/>
                      </a:endParaRPr>
                    </a:p>
                    <a:p>
                      <a:pPr marL="67945" marR="635" algn="ctr">
                        <a:lnSpc>
                          <a:spcPts val="1050"/>
                        </a:lnSpc>
                        <a:spcAft>
                          <a:spcPts val="0"/>
                        </a:spcAft>
                      </a:pPr>
                      <a:r>
                        <a:rPr lang="es-ES" sz="1400" b="1" spc="-10" dirty="0" smtClean="0">
                          <a:effectLst/>
                        </a:rPr>
                        <a:t>Detalle</a:t>
                      </a:r>
                      <a:endParaRPr lang="en-US"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2787878953"/>
                  </a:ext>
                </a:extLst>
              </a:tr>
              <a:tr h="728428">
                <a:tc>
                  <a:txBody>
                    <a:bodyPr/>
                    <a:lstStyle/>
                    <a:p>
                      <a:pPr marL="1905">
                        <a:lnSpc>
                          <a:spcPts val="1050"/>
                        </a:lnSpc>
                        <a:spcAft>
                          <a:spcPts val="0"/>
                        </a:spcAft>
                      </a:pPr>
                      <a:r>
                        <a:rPr lang="es-ES" sz="1200" spc="-10" dirty="0">
                          <a:effectLst/>
                        </a:rPr>
                        <a:t>  Anticipos a Contratistas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r">
                        <a:spcAft>
                          <a:spcPts val="0"/>
                        </a:spcAft>
                      </a:pPr>
                      <a:r>
                        <a:rPr lang="en-US" sz="1200" dirty="0">
                          <a:effectLst/>
                        </a:rPr>
                        <a:t>22.910.010</a:t>
                      </a:r>
                    </a:p>
                    <a:p>
                      <a:pPr marL="240030" algn="r">
                        <a:lnSpc>
                          <a:spcPts val="1050"/>
                        </a:lnSpc>
                        <a:spcAft>
                          <a:spcPts val="0"/>
                        </a:spcAft>
                      </a:pPr>
                      <a:r>
                        <a:rPr lang="es-ES" sz="1200" spc="-10" dirty="0">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9855" algn="r">
                        <a:lnSpc>
                          <a:spcPts val="1050"/>
                        </a:lnSpc>
                        <a:spcAft>
                          <a:spcPts val="0"/>
                        </a:spcAft>
                      </a:pPr>
                      <a:r>
                        <a:rPr lang="es-ES" sz="1200" spc="-10">
                          <a:effectLst/>
                        </a:rPr>
                        <a:t>22.388.000</a:t>
                      </a:r>
                      <a:endParaRPr lang="en-US" sz="1200">
                        <a:effectLst/>
                      </a:endParaRPr>
                    </a:p>
                    <a:p>
                      <a:pPr marL="109855" algn="r">
                        <a:lnSpc>
                          <a:spcPts val="1050"/>
                        </a:lnSpc>
                        <a:spcAft>
                          <a:spcPts val="0"/>
                        </a:spcAft>
                      </a:pPr>
                      <a:r>
                        <a:rPr lang="es-ES" sz="1200" spc="-10">
                          <a:effectLst/>
                        </a:rPr>
                        <a:t>390.000</a:t>
                      </a:r>
                      <a:endParaRPr lang="en-US" sz="1200">
                        <a:effectLst/>
                      </a:endParaRPr>
                    </a:p>
                    <a:p>
                      <a:pPr marL="109855" algn="r">
                        <a:lnSpc>
                          <a:spcPts val="1050"/>
                        </a:lnSpc>
                        <a:spcAft>
                          <a:spcPts val="0"/>
                        </a:spcAft>
                      </a:pPr>
                      <a:r>
                        <a:rPr lang="es-ES" sz="1200" spc="-10">
                          <a:effectLst/>
                        </a:rPr>
                        <a:t>132.010</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635" algn="just">
                        <a:lnSpc>
                          <a:spcPts val="1050"/>
                        </a:lnSpc>
                        <a:spcAft>
                          <a:spcPts val="0"/>
                        </a:spcAft>
                      </a:pPr>
                      <a:r>
                        <a:rPr lang="es-ES" sz="1200" spc="-10" dirty="0">
                          <a:effectLst/>
                        </a:rPr>
                        <a:t>  Anticipo a Francisco Javier García Piedrahita </a:t>
                      </a:r>
                      <a:endParaRPr lang="en-US" sz="1200" dirty="0">
                        <a:effectLst/>
                      </a:endParaRPr>
                    </a:p>
                    <a:p>
                      <a:pPr marL="67945" marR="635" algn="just">
                        <a:lnSpc>
                          <a:spcPts val="1050"/>
                        </a:lnSpc>
                        <a:spcAft>
                          <a:spcPts val="0"/>
                        </a:spcAft>
                      </a:pPr>
                      <a:r>
                        <a:rPr lang="es-ES" sz="1200" spc="-10" dirty="0">
                          <a:effectLst/>
                        </a:rPr>
                        <a:t>  Saldo a favor con Bombero Voluntarios</a:t>
                      </a:r>
                      <a:endParaRPr lang="en-US" sz="1200" dirty="0">
                        <a:effectLst/>
                      </a:endParaRPr>
                    </a:p>
                    <a:p>
                      <a:pPr marL="67945" marR="635" algn="just">
                        <a:lnSpc>
                          <a:spcPts val="1050"/>
                        </a:lnSpc>
                        <a:spcAft>
                          <a:spcPts val="0"/>
                        </a:spcAft>
                      </a:pPr>
                      <a:r>
                        <a:rPr lang="es-ES" sz="1200" spc="-10" dirty="0">
                          <a:effectLst/>
                        </a:rPr>
                        <a:t>  Saldo a favor Avianca S.A. a nombre de Stella León </a:t>
                      </a:r>
                      <a:r>
                        <a:rPr lang="es-ES" sz="1200" spc="-10" dirty="0" smtClean="0">
                          <a:effectLst/>
                        </a:rPr>
                        <a:t>   Morales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91372361"/>
                  </a:ext>
                </a:extLst>
              </a:tr>
              <a:tr h="546321">
                <a:tc>
                  <a:txBody>
                    <a:bodyPr/>
                    <a:lstStyle/>
                    <a:p>
                      <a:pPr marL="67945">
                        <a:spcAft>
                          <a:spcPts val="0"/>
                        </a:spcAft>
                      </a:pPr>
                      <a:r>
                        <a:rPr lang="es-ES" sz="1200" spc="-10" dirty="0">
                          <a:effectLst/>
                        </a:rPr>
                        <a:t>Prestamos Afiliados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algn="r">
                        <a:spcAft>
                          <a:spcPts val="0"/>
                        </a:spcAft>
                      </a:pPr>
                      <a:r>
                        <a:rPr lang="es-ES" sz="1200" spc="-10" dirty="0">
                          <a:effectLst/>
                        </a:rPr>
                        <a:t>16.486.498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algn="r">
                        <a:lnSpc>
                          <a:spcPts val="1145"/>
                        </a:lnSpc>
                        <a:spcAft>
                          <a:spcPts val="0"/>
                        </a:spcAft>
                      </a:pPr>
                      <a:r>
                        <a:rPr lang="es-ES" sz="1200" spc="-10" dirty="0">
                          <a:effectLst/>
                        </a:rPr>
                        <a:t>15.054.000</a:t>
                      </a:r>
                      <a:endParaRPr lang="en-US" sz="1200" dirty="0">
                        <a:effectLst/>
                      </a:endParaRPr>
                    </a:p>
                    <a:p>
                      <a:pPr marL="66675" algn="r">
                        <a:lnSpc>
                          <a:spcPts val="1145"/>
                        </a:lnSpc>
                        <a:spcAft>
                          <a:spcPts val="0"/>
                        </a:spcAft>
                      </a:pPr>
                      <a:r>
                        <a:rPr lang="es-ES" sz="1200" spc="-10" dirty="0">
                          <a:effectLst/>
                        </a:rPr>
                        <a:t>1.432.498</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135">
                        <a:lnSpc>
                          <a:spcPts val="1145"/>
                        </a:lnSpc>
                        <a:spcAft>
                          <a:spcPts val="0"/>
                        </a:spcAft>
                      </a:pPr>
                      <a:r>
                        <a:rPr lang="es-ES" sz="1200" dirty="0">
                          <a:effectLst/>
                        </a:rPr>
                        <a:t>Adeudados</a:t>
                      </a:r>
                      <a:r>
                        <a:rPr lang="es-ES" sz="1200" spc="-15" dirty="0">
                          <a:effectLst/>
                        </a:rPr>
                        <a:t> </a:t>
                      </a:r>
                      <a:r>
                        <a:rPr lang="es-ES" sz="1200" dirty="0">
                          <a:effectLst/>
                        </a:rPr>
                        <a:t>por</a:t>
                      </a:r>
                      <a:r>
                        <a:rPr lang="es-ES" sz="1200" spc="10" dirty="0">
                          <a:effectLst/>
                        </a:rPr>
                        <a:t> </a:t>
                      </a:r>
                      <a:r>
                        <a:rPr lang="es-ES" sz="1200" dirty="0">
                          <a:effectLst/>
                        </a:rPr>
                        <a:t>una docente,</a:t>
                      </a:r>
                      <a:r>
                        <a:rPr lang="es-ES" sz="1200" spc="15" dirty="0">
                          <a:effectLst/>
                        </a:rPr>
                        <a:t> </a:t>
                      </a:r>
                      <a:r>
                        <a:rPr lang="es-ES" sz="1200" dirty="0">
                          <a:effectLst/>
                        </a:rPr>
                        <a:t>Olga</a:t>
                      </a:r>
                      <a:r>
                        <a:rPr lang="es-ES" sz="1200" spc="-20" dirty="0">
                          <a:effectLst/>
                        </a:rPr>
                        <a:t> </a:t>
                      </a:r>
                      <a:r>
                        <a:rPr lang="es-ES" sz="1200" dirty="0">
                          <a:effectLst/>
                        </a:rPr>
                        <a:t>Patricia</a:t>
                      </a:r>
                      <a:r>
                        <a:rPr lang="es-ES" sz="1200" spc="-40" dirty="0">
                          <a:effectLst/>
                        </a:rPr>
                        <a:t> </a:t>
                      </a:r>
                      <a:r>
                        <a:rPr lang="es-ES" sz="1200" spc="-10" dirty="0">
                          <a:effectLst/>
                        </a:rPr>
                        <a:t>Velásquez.</a:t>
                      </a:r>
                      <a:endParaRPr lang="en-US" sz="1200" dirty="0">
                        <a:effectLst/>
                      </a:endParaRPr>
                    </a:p>
                    <a:p>
                      <a:pPr marL="64135">
                        <a:lnSpc>
                          <a:spcPts val="1145"/>
                        </a:lnSpc>
                        <a:spcAft>
                          <a:spcPts val="0"/>
                        </a:spcAft>
                      </a:pPr>
                      <a:r>
                        <a:rPr lang="es-ES" sz="1200" dirty="0">
                          <a:effectLst/>
                        </a:rPr>
                        <a:t>Adeudados</a:t>
                      </a:r>
                      <a:r>
                        <a:rPr lang="es-ES" sz="1200" spc="-15" dirty="0">
                          <a:effectLst/>
                        </a:rPr>
                        <a:t> </a:t>
                      </a:r>
                      <a:r>
                        <a:rPr lang="es-ES" sz="1200" dirty="0">
                          <a:effectLst/>
                        </a:rPr>
                        <a:t>por</a:t>
                      </a:r>
                      <a:r>
                        <a:rPr lang="es-ES" sz="1200" spc="5" dirty="0">
                          <a:effectLst/>
                        </a:rPr>
                        <a:t> </a:t>
                      </a:r>
                      <a:r>
                        <a:rPr lang="es-ES" sz="1200" dirty="0">
                          <a:effectLst/>
                        </a:rPr>
                        <a:t>docentes</a:t>
                      </a:r>
                      <a:r>
                        <a:rPr lang="es-ES" sz="1200" spc="-15" dirty="0">
                          <a:effectLst/>
                        </a:rPr>
                        <a:t> </a:t>
                      </a:r>
                      <a:r>
                        <a:rPr lang="es-ES" sz="1200" dirty="0">
                          <a:effectLst/>
                        </a:rPr>
                        <a:t>del municipio</a:t>
                      </a:r>
                      <a:r>
                        <a:rPr lang="es-ES" sz="1200" spc="-5" dirty="0">
                          <a:effectLst/>
                        </a:rPr>
                        <a:t> </a:t>
                      </a:r>
                      <a:r>
                        <a:rPr lang="es-ES" sz="1200" dirty="0">
                          <a:effectLst/>
                        </a:rPr>
                        <a:t>y</a:t>
                      </a:r>
                      <a:r>
                        <a:rPr lang="es-ES" sz="1200" spc="-25" dirty="0">
                          <a:effectLst/>
                        </a:rPr>
                        <a:t> </a:t>
                      </a:r>
                      <a:r>
                        <a:rPr lang="es-ES" sz="1200" dirty="0">
                          <a:effectLst/>
                        </a:rPr>
                        <a:t>el</a:t>
                      </a:r>
                      <a:r>
                        <a:rPr lang="es-ES" sz="1200" spc="5" dirty="0">
                          <a:effectLst/>
                        </a:rPr>
                        <a:t> </a:t>
                      </a:r>
                      <a:r>
                        <a:rPr lang="es-ES" sz="1200" spc="-10" dirty="0">
                          <a:effectLst/>
                        </a:rPr>
                        <a:t>departamento.</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07664720"/>
                  </a:ext>
                </a:extLst>
              </a:tr>
              <a:tr h="728428">
                <a:tc>
                  <a:txBody>
                    <a:bodyPr/>
                    <a:lstStyle/>
                    <a:p>
                      <a:pPr marL="67945">
                        <a:lnSpc>
                          <a:spcPts val="1130"/>
                        </a:lnSpc>
                        <a:spcAft>
                          <a:spcPts val="0"/>
                        </a:spcAft>
                      </a:pPr>
                      <a:r>
                        <a:rPr lang="es-ES" sz="1200">
                          <a:effectLst/>
                        </a:rPr>
                        <a:t>Prestamos</a:t>
                      </a:r>
                      <a:r>
                        <a:rPr lang="es-ES" sz="1200" spc="-65">
                          <a:effectLst/>
                        </a:rPr>
                        <a:t> </a:t>
                      </a:r>
                      <a:r>
                        <a:rPr lang="es-ES" sz="1200">
                          <a:effectLst/>
                        </a:rPr>
                        <a:t>Afiliados</a:t>
                      </a:r>
                      <a:r>
                        <a:rPr lang="es-ES" sz="1200" spc="-25">
                          <a:effectLst/>
                        </a:rPr>
                        <a:t> </a:t>
                      </a:r>
                      <a:r>
                        <a:rPr lang="es-ES" sz="1200">
                          <a:effectLst/>
                        </a:rPr>
                        <a:t>–</a:t>
                      </a:r>
                      <a:r>
                        <a:rPr lang="es-ES" sz="1200" spc="-5">
                          <a:effectLst/>
                        </a:rPr>
                        <a:t> </a:t>
                      </a:r>
                      <a:r>
                        <a:rPr lang="es-ES" sz="1200" spc="-10">
                          <a:effectLst/>
                        </a:rPr>
                        <a:t>Fondo</a:t>
                      </a:r>
                      <a:endParaRPr lang="en-US" sz="1200">
                        <a:effectLst/>
                      </a:endParaRPr>
                    </a:p>
                    <a:p>
                      <a:pPr marL="67945">
                        <a:lnSpc>
                          <a:spcPts val="1050"/>
                        </a:lnSpc>
                        <a:spcBef>
                          <a:spcPts val="10"/>
                        </a:spcBef>
                        <a:spcAft>
                          <a:spcPts val="0"/>
                        </a:spcAft>
                      </a:pPr>
                      <a:r>
                        <a:rPr lang="es-ES" sz="1200" spc="-10">
                          <a:effectLst/>
                        </a:rPr>
                        <a:t>COVID</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algn="r">
                        <a:lnSpc>
                          <a:spcPts val="1130"/>
                        </a:lnSpc>
                        <a:spcAft>
                          <a:spcPts val="0"/>
                        </a:spcAft>
                      </a:pPr>
                      <a:r>
                        <a:rPr lang="es-ES" sz="1200" spc="-10">
                          <a:effectLst/>
                        </a:rPr>
                        <a:t>2.280.000</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algn="r">
                        <a:lnSpc>
                          <a:spcPts val="1130"/>
                        </a:lnSpc>
                        <a:spcAft>
                          <a:spcPts val="0"/>
                        </a:spcAft>
                      </a:pPr>
                      <a:r>
                        <a:rPr lang="es-ES" sz="1200" spc="-10" dirty="0">
                          <a:effectLst/>
                        </a:rPr>
                        <a:t>567.349</a:t>
                      </a:r>
                      <a:endParaRPr lang="en-US" sz="1200" dirty="0">
                        <a:effectLst/>
                      </a:endParaRPr>
                    </a:p>
                    <a:p>
                      <a:pPr marL="66675" algn="r">
                        <a:lnSpc>
                          <a:spcPts val="1050"/>
                        </a:lnSpc>
                        <a:spcBef>
                          <a:spcPts val="10"/>
                        </a:spcBef>
                        <a:spcAft>
                          <a:spcPts val="0"/>
                        </a:spcAft>
                      </a:pPr>
                      <a:r>
                        <a:rPr lang="es-ES" sz="1200" spc="-10" dirty="0">
                          <a:effectLst/>
                        </a:rPr>
                        <a:t/>
                      </a:r>
                      <a:br>
                        <a:rPr lang="es-ES" sz="1200" spc="-10" dirty="0">
                          <a:effectLst/>
                        </a:rPr>
                      </a:br>
                      <a:r>
                        <a:rPr lang="es-ES" sz="1200" spc="-10" dirty="0">
                          <a:effectLst/>
                        </a:rPr>
                        <a:t/>
                      </a:r>
                      <a:br>
                        <a:rPr lang="es-ES" sz="1200" spc="-10" dirty="0">
                          <a:effectLst/>
                        </a:rPr>
                      </a:br>
                      <a:r>
                        <a:rPr lang="es-ES" sz="1200" spc="-10" dirty="0">
                          <a:effectLst/>
                        </a:rPr>
                        <a:t>1.712.651</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135">
                        <a:lnSpc>
                          <a:spcPts val="1130"/>
                        </a:lnSpc>
                        <a:spcAft>
                          <a:spcPts val="0"/>
                        </a:spcAft>
                      </a:pPr>
                      <a:r>
                        <a:rPr lang="es-ES" sz="1200" dirty="0">
                          <a:effectLst/>
                        </a:rPr>
                        <a:t>Docentes</a:t>
                      </a:r>
                      <a:r>
                        <a:rPr lang="es-ES" sz="1200" spc="-20" dirty="0">
                          <a:effectLst/>
                        </a:rPr>
                        <a:t> </a:t>
                      </a:r>
                      <a:r>
                        <a:rPr lang="es-ES" sz="1200" dirty="0">
                          <a:effectLst/>
                        </a:rPr>
                        <a:t>del municipio</a:t>
                      </a:r>
                      <a:r>
                        <a:rPr lang="es-ES" sz="1200" spc="-5" dirty="0">
                          <a:effectLst/>
                        </a:rPr>
                        <a:t> </a:t>
                      </a:r>
                      <a:r>
                        <a:rPr lang="es-ES" sz="1200" dirty="0">
                          <a:effectLst/>
                        </a:rPr>
                        <a:t>de</a:t>
                      </a:r>
                      <a:r>
                        <a:rPr lang="es-ES" sz="1200" spc="-60" dirty="0">
                          <a:effectLst/>
                        </a:rPr>
                        <a:t> </a:t>
                      </a:r>
                      <a:r>
                        <a:rPr lang="es-ES" sz="1200" spc="-10" dirty="0">
                          <a:effectLst/>
                        </a:rPr>
                        <a:t>Armenia (este valor aumentó $87.349 ya que se reclasificó un prestamos que estaba en afiliados).</a:t>
                      </a:r>
                      <a:endParaRPr lang="en-US" sz="1200" dirty="0">
                        <a:effectLst/>
                      </a:endParaRPr>
                    </a:p>
                    <a:p>
                      <a:pPr marL="64135">
                        <a:lnSpc>
                          <a:spcPts val="1050"/>
                        </a:lnSpc>
                        <a:spcBef>
                          <a:spcPts val="10"/>
                        </a:spcBef>
                        <a:spcAft>
                          <a:spcPts val="0"/>
                        </a:spcAft>
                      </a:pPr>
                      <a:r>
                        <a:rPr lang="es-ES" sz="1200" dirty="0">
                          <a:effectLst/>
                        </a:rPr>
                        <a:t>Docentes</a:t>
                      </a:r>
                      <a:r>
                        <a:rPr lang="es-ES" sz="1200" spc="-25" dirty="0">
                          <a:effectLst/>
                        </a:rPr>
                        <a:t> </a:t>
                      </a:r>
                      <a:r>
                        <a:rPr lang="es-ES" sz="1200" dirty="0">
                          <a:effectLst/>
                        </a:rPr>
                        <a:t>del</a:t>
                      </a:r>
                      <a:r>
                        <a:rPr lang="es-ES" sz="1200" spc="-5" dirty="0">
                          <a:effectLst/>
                        </a:rPr>
                        <a:t> </a:t>
                      </a:r>
                      <a:r>
                        <a:rPr lang="es-ES" sz="1200" spc="-10" dirty="0">
                          <a:effectLst/>
                        </a:rPr>
                        <a:t>departamento</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19501446"/>
                  </a:ext>
                </a:extLst>
              </a:tr>
              <a:tr h="1589297">
                <a:tc>
                  <a:txBody>
                    <a:bodyPr/>
                    <a:lstStyle/>
                    <a:p>
                      <a:pPr marL="67945">
                        <a:spcAft>
                          <a:spcPts val="0"/>
                        </a:spcAft>
                      </a:pPr>
                      <a:r>
                        <a:rPr lang="es-ES" sz="1200">
                          <a:effectLst/>
                        </a:rPr>
                        <a:t>Otras</a:t>
                      </a:r>
                      <a:r>
                        <a:rPr lang="es-ES" sz="1200" spc="-15">
                          <a:effectLst/>
                        </a:rPr>
                        <a:t> </a:t>
                      </a:r>
                      <a:r>
                        <a:rPr lang="es-ES" sz="1200">
                          <a:effectLst/>
                        </a:rPr>
                        <a:t>cuentas</a:t>
                      </a:r>
                      <a:r>
                        <a:rPr lang="es-ES" sz="1200" spc="-15">
                          <a:effectLst/>
                        </a:rPr>
                        <a:t> </a:t>
                      </a:r>
                      <a:r>
                        <a:rPr lang="es-ES" sz="1200">
                          <a:effectLst/>
                        </a:rPr>
                        <a:t>por</a:t>
                      </a:r>
                      <a:r>
                        <a:rPr lang="es-ES" sz="1200" spc="10">
                          <a:effectLst/>
                        </a:rPr>
                        <a:t> </a:t>
                      </a:r>
                      <a:r>
                        <a:rPr lang="es-ES" sz="1200" spc="-10">
                          <a:effectLst/>
                        </a:rPr>
                        <a:t>cobrar</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770" algn="r">
                        <a:spcAft>
                          <a:spcPts val="0"/>
                        </a:spcAft>
                      </a:pPr>
                      <a:r>
                        <a:rPr lang="es-ES" sz="1200" spc="-10">
                          <a:effectLst/>
                        </a:rPr>
                        <a:t>16.657.136</a:t>
                      </a:r>
                      <a:endParaRPr lang="en-US"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algn="r">
                        <a:spcAft>
                          <a:spcPts val="0"/>
                        </a:spcAft>
                      </a:pPr>
                      <a:r>
                        <a:rPr lang="es-ES" sz="1200" spc="-10" dirty="0">
                          <a:effectLst/>
                        </a:rPr>
                        <a:t>8.718.237</a:t>
                      </a:r>
                      <a:endParaRPr lang="en-US" sz="1200" dirty="0">
                        <a:effectLst/>
                      </a:endParaRPr>
                    </a:p>
                    <a:p>
                      <a:pPr marL="67945" algn="r">
                        <a:spcAft>
                          <a:spcPts val="0"/>
                        </a:spcAft>
                      </a:pPr>
                      <a:r>
                        <a:rPr lang="es-ES" sz="1200" dirty="0">
                          <a:effectLst/>
                        </a:rPr>
                        <a:t> </a:t>
                      </a:r>
                      <a:endParaRPr lang="en-US" sz="1200" dirty="0">
                        <a:effectLst/>
                      </a:endParaRPr>
                    </a:p>
                    <a:p>
                      <a:pPr marL="66675" algn="r">
                        <a:lnSpc>
                          <a:spcPts val="1145"/>
                        </a:lnSpc>
                        <a:spcAft>
                          <a:spcPts val="0"/>
                        </a:spcAft>
                      </a:pPr>
                      <a:r>
                        <a:rPr lang="es-ES" sz="1200" spc="-10" dirty="0" smtClean="0">
                          <a:effectLst/>
                        </a:rPr>
                        <a:t/>
                      </a:r>
                      <a:br>
                        <a:rPr lang="es-ES" sz="1200" spc="-10" dirty="0" smtClean="0">
                          <a:effectLst/>
                        </a:rPr>
                      </a:br>
                      <a:r>
                        <a:rPr lang="es-ES" sz="1200" spc="-10" dirty="0" smtClean="0">
                          <a:effectLst/>
                        </a:rPr>
                        <a:t>358.005</a:t>
                      </a:r>
                      <a:endParaRPr lang="en-US" sz="1200" dirty="0">
                        <a:effectLst/>
                      </a:endParaRPr>
                    </a:p>
                    <a:p>
                      <a:pPr marL="66675" algn="r">
                        <a:lnSpc>
                          <a:spcPts val="1145"/>
                        </a:lnSpc>
                        <a:spcAft>
                          <a:spcPts val="0"/>
                        </a:spcAft>
                      </a:pPr>
                      <a:r>
                        <a:rPr lang="es-ES" sz="1200" spc="-10" dirty="0">
                          <a:effectLst/>
                        </a:rPr>
                        <a:t>4.217.000</a:t>
                      </a:r>
                      <a:endParaRPr lang="en-US" sz="1200" dirty="0">
                        <a:effectLst/>
                      </a:endParaRPr>
                    </a:p>
                    <a:p>
                      <a:pPr marL="66675" algn="r">
                        <a:lnSpc>
                          <a:spcPts val="1145"/>
                        </a:lnSpc>
                        <a:spcBef>
                          <a:spcPts val="10"/>
                        </a:spcBef>
                        <a:spcAft>
                          <a:spcPts val="0"/>
                        </a:spcAft>
                      </a:pPr>
                      <a:r>
                        <a:rPr lang="es-ES" sz="1200" spc="-10" dirty="0" smtClean="0">
                          <a:effectLst/>
                        </a:rPr>
                        <a:t/>
                      </a:r>
                      <a:br>
                        <a:rPr lang="es-ES" sz="1200" spc="-10" dirty="0" smtClean="0">
                          <a:effectLst/>
                        </a:rPr>
                      </a:br>
                      <a:r>
                        <a:rPr lang="es-ES" sz="1200" spc="-10" dirty="0" smtClean="0">
                          <a:effectLst/>
                        </a:rPr>
                        <a:t/>
                      </a:r>
                      <a:br>
                        <a:rPr lang="es-ES" sz="1200" spc="-10" dirty="0" smtClean="0">
                          <a:effectLst/>
                        </a:rPr>
                      </a:br>
                      <a:r>
                        <a:rPr lang="es-ES" sz="1200" spc="-10" dirty="0" smtClean="0">
                          <a:effectLst/>
                        </a:rPr>
                        <a:t>3.127.374</a:t>
                      </a:r>
                      <a:endParaRPr lang="en-US" sz="1200" dirty="0">
                        <a:effectLst/>
                      </a:endParaRPr>
                    </a:p>
                    <a:p>
                      <a:pPr marL="66675" algn="r">
                        <a:lnSpc>
                          <a:spcPts val="1145"/>
                        </a:lnSpc>
                        <a:spcBef>
                          <a:spcPts val="10"/>
                        </a:spcBef>
                        <a:spcAft>
                          <a:spcPts val="0"/>
                        </a:spcAft>
                      </a:pPr>
                      <a:r>
                        <a:rPr lang="es-ES" sz="1200" dirty="0" smtClean="0">
                          <a:effectLst/>
                        </a:rPr>
                        <a:t/>
                      </a:r>
                      <a:br>
                        <a:rPr lang="es-ES" sz="1200" dirty="0" smtClean="0">
                          <a:effectLst/>
                        </a:rPr>
                      </a:br>
                      <a:r>
                        <a:rPr lang="es-ES" sz="1200" dirty="0" smtClean="0">
                          <a:effectLst/>
                        </a:rPr>
                        <a:t>236.520</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4135">
                        <a:spcAft>
                          <a:spcPts val="0"/>
                        </a:spcAft>
                      </a:pPr>
                      <a:r>
                        <a:rPr lang="es-ES" sz="1200" dirty="0">
                          <a:effectLst/>
                        </a:rPr>
                        <a:t>Devolución</a:t>
                      </a:r>
                      <a:r>
                        <a:rPr lang="es-ES" sz="1200" spc="-25" dirty="0">
                          <a:effectLst/>
                        </a:rPr>
                        <a:t> </a:t>
                      </a:r>
                      <a:r>
                        <a:rPr lang="es-ES" sz="1200" dirty="0">
                          <a:effectLst/>
                        </a:rPr>
                        <a:t>de</a:t>
                      </a:r>
                      <a:r>
                        <a:rPr lang="es-ES" sz="1200" spc="-25" dirty="0">
                          <a:effectLst/>
                        </a:rPr>
                        <a:t> </a:t>
                      </a:r>
                      <a:r>
                        <a:rPr lang="es-ES" sz="1200" dirty="0">
                          <a:effectLst/>
                        </a:rPr>
                        <a:t>retención</a:t>
                      </a:r>
                      <a:r>
                        <a:rPr lang="es-ES" sz="1200" spc="-20" dirty="0">
                          <a:effectLst/>
                        </a:rPr>
                        <a:t> </a:t>
                      </a:r>
                      <a:r>
                        <a:rPr lang="es-ES" sz="1200" dirty="0">
                          <a:effectLst/>
                        </a:rPr>
                        <a:t>en</a:t>
                      </a:r>
                      <a:r>
                        <a:rPr lang="es-ES" sz="1200" spc="-25" dirty="0">
                          <a:effectLst/>
                        </a:rPr>
                        <a:t> </a:t>
                      </a:r>
                      <a:r>
                        <a:rPr lang="es-ES" sz="1200" dirty="0">
                          <a:effectLst/>
                        </a:rPr>
                        <a:t>la</a:t>
                      </a:r>
                      <a:r>
                        <a:rPr lang="es-ES" sz="1200" spc="-45" dirty="0">
                          <a:effectLst/>
                        </a:rPr>
                        <a:t> </a:t>
                      </a:r>
                      <a:r>
                        <a:rPr lang="es-ES" sz="1200" dirty="0">
                          <a:effectLst/>
                        </a:rPr>
                        <a:t>fuente</a:t>
                      </a:r>
                      <a:r>
                        <a:rPr lang="es-ES" sz="1200" spc="-25" dirty="0">
                          <a:effectLst/>
                        </a:rPr>
                        <a:t> </a:t>
                      </a:r>
                      <a:r>
                        <a:rPr lang="es-ES" sz="1200" dirty="0">
                          <a:effectLst/>
                        </a:rPr>
                        <a:t>conciliación</a:t>
                      </a:r>
                      <a:r>
                        <a:rPr lang="es-ES" sz="1200" spc="-25" dirty="0">
                          <a:effectLst/>
                        </a:rPr>
                        <a:t> </a:t>
                      </a:r>
                      <a:r>
                        <a:rPr lang="es-ES" sz="1200" dirty="0">
                          <a:effectLst/>
                        </a:rPr>
                        <a:t>abogada Angélica Ramírez Beltrán</a:t>
                      </a:r>
                      <a:endParaRPr lang="en-US" sz="1200" dirty="0">
                        <a:effectLst/>
                      </a:endParaRPr>
                    </a:p>
                    <a:p>
                      <a:pPr marL="64135" marR="223520">
                        <a:spcAft>
                          <a:spcPts val="0"/>
                        </a:spcAft>
                      </a:pPr>
                      <a:r>
                        <a:rPr lang="es-ES" sz="1200" dirty="0">
                          <a:effectLst/>
                        </a:rPr>
                        <a:t>Préstamo a contratistas, Angélica Ramírez Beltrán. Pago</a:t>
                      </a:r>
                      <a:r>
                        <a:rPr lang="es-ES" sz="1200" spc="-20" dirty="0">
                          <a:effectLst/>
                        </a:rPr>
                        <a:t> </a:t>
                      </a:r>
                      <a:r>
                        <a:rPr lang="es-ES" sz="1200" dirty="0">
                          <a:effectLst/>
                        </a:rPr>
                        <a:t>doble</a:t>
                      </a:r>
                      <a:r>
                        <a:rPr lang="es-ES" sz="1200" spc="-20" dirty="0">
                          <a:effectLst/>
                        </a:rPr>
                        <a:t> </a:t>
                      </a:r>
                      <a:r>
                        <a:rPr lang="es-ES" sz="1200" dirty="0">
                          <a:effectLst/>
                        </a:rPr>
                        <a:t>realizado</a:t>
                      </a:r>
                      <a:r>
                        <a:rPr lang="es-ES" sz="1200" spc="-20" dirty="0">
                          <a:effectLst/>
                        </a:rPr>
                        <a:t> </a:t>
                      </a:r>
                      <a:r>
                        <a:rPr lang="es-ES" sz="1200" dirty="0">
                          <a:effectLst/>
                        </a:rPr>
                        <a:t>a</a:t>
                      </a:r>
                      <a:r>
                        <a:rPr lang="es-ES" sz="1200" spc="-40" dirty="0">
                          <a:effectLst/>
                        </a:rPr>
                        <a:t> </a:t>
                      </a:r>
                      <a:r>
                        <a:rPr lang="es-ES" sz="1200" dirty="0">
                          <a:effectLst/>
                        </a:rPr>
                        <a:t>la</a:t>
                      </a:r>
                      <a:r>
                        <a:rPr lang="es-ES" sz="1200" spc="-20" dirty="0">
                          <a:effectLst/>
                        </a:rPr>
                        <a:t> </a:t>
                      </a:r>
                      <a:r>
                        <a:rPr lang="es-ES" sz="1200" dirty="0">
                          <a:effectLst/>
                        </a:rPr>
                        <a:t>DIAN</a:t>
                      </a:r>
                      <a:r>
                        <a:rPr lang="es-ES" sz="1200" spc="-25" dirty="0">
                          <a:effectLst/>
                        </a:rPr>
                        <a:t> </a:t>
                      </a:r>
                      <a:r>
                        <a:rPr lang="es-ES" sz="1200" dirty="0">
                          <a:effectLst/>
                        </a:rPr>
                        <a:t>a</a:t>
                      </a:r>
                      <a:r>
                        <a:rPr lang="es-ES" sz="1200" spc="-40" dirty="0">
                          <a:effectLst/>
                        </a:rPr>
                        <a:t> </a:t>
                      </a:r>
                      <a:r>
                        <a:rPr lang="es-ES" sz="1200" dirty="0">
                          <a:effectLst/>
                        </a:rPr>
                        <a:t>espera</a:t>
                      </a:r>
                      <a:r>
                        <a:rPr lang="es-ES" sz="1200" spc="-20" dirty="0">
                          <a:effectLst/>
                        </a:rPr>
                        <a:t> </a:t>
                      </a:r>
                      <a:r>
                        <a:rPr lang="es-ES" sz="1200" dirty="0">
                          <a:effectLst/>
                        </a:rPr>
                        <a:t>de</a:t>
                      </a:r>
                      <a:r>
                        <a:rPr lang="es-ES" sz="1200" spc="-20" dirty="0">
                          <a:effectLst/>
                        </a:rPr>
                        <a:t> </a:t>
                      </a:r>
                      <a:r>
                        <a:rPr lang="es-ES" sz="1200" spc="0" dirty="0" smtClean="0">
                          <a:effectLst/>
                        </a:rPr>
                        <a:t>D</a:t>
                      </a:r>
                      <a:r>
                        <a:rPr lang="es-ES" sz="1200" dirty="0" smtClean="0">
                          <a:effectLst/>
                        </a:rPr>
                        <a:t>evolución </a:t>
                      </a:r>
                      <a:r>
                        <a:rPr lang="es-ES" sz="1200" dirty="0">
                          <a:effectLst/>
                        </a:rPr>
                        <a:t>(Este dinero ya fue reembolsado en feb de 2026). </a:t>
                      </a:r>
                      <a:endParaRPr lang="es-ES" sz="1200" dirty="0" smtClean="0">
                        <a:effectLst/>
                      </a:endParaRPr>
                    </a:p>
                    <a:p>
                      <a:pPr marL="64135" marR="223520">
                        <a:spcAft>
                          <a:spcPts val="0"/>
                        </a:spcAft>
                      </a:pPr>
                      <a:r>
                        <a:rPr lang="es-ES" sz="1200" dirty="0" smtClean="0">
                          <a:effectLst/>
                        </a:rPr>
                        <a:t>Devolución </a:t>
                      </a:r>
                      <a:r>
                        <a:rPr lang="es-ES" sz="1200" dirty="0">
                          <a:effectLst/>
                        </a:rPr>
                        <a:t>JASLO SAS</a:t>
                      </a:r>
                      <a:endParaRPr lang="en-US" sz="1200" dirty="0">
                        <a:effectLst/>
                      </a:endParaRPr>
                    </a:p>
                    <a:p>
                      <a:pPr marL="64135" marR="223520">
                        <a:spcAft>
                          <a:spcPts val="0"/>
                        </a:spcAft>
                      </a:pPr>
                      <a:r>
                        <a:rPr lang="es-ES" sz="1200" dirty="0">
                          <a:effectLst/>
                        </a:rPr>
                        <a:t>Grupo </a:t>
                      </a:r>
                      <a:r>
                        <a:rPr lang="es-ES" sz="1200" dirty="0" err="1">
                          <a:effectLst/>
                        </a:rPr>
                        <a:t>Sucaro</a:t>
                      </a:r>
                      <a:r>
                        <a:rPr lang="es-ES" sz="1200" dirty="0">
                          <a:effectLst/>
                        </a:rPr>
                        <a:t>-Servicio de 2 habitaciones por cobrar a </a:t>
                      </a:r>
                      <a:r>
                        <a:rPr lang="es-ES" sz="1200" dirty="0" err="1">
                          <a:effectLst/>
                        </a:rPr>
                        <a:t>Fecode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5986997"/>
                  </a:ext>
                </a:extLst>
              </a:tr>
            </a:tbl>
          </a:graphicData>
        </a:graphic>
      </p:graphicFrame>
    </p:spTree>
    <p:extLst>
      <p:ext uri="{BB962C8B-B14F-4D97-AF65-F5344CB8AC3E}">
        <p14:creationId xmlns:p14="http://schemas.microsoft.com/office/powerpoint/2010/main" val="98414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62450" y="810170"/>
            <a:ext cx="4038600" cy="400110"/>
          </a:xfrm>
          <a:prstGeom prst="rect">
            <a:avLst/>
          </a:prstGeom>
          <a:noFill/>
        </p:spPr>
        <p:txBody>
          <a:bodyPr wrap="square" rtlCol="0">
            <a:spAutoFit/>
          </a:bodyPr>
          <a:lstStyle/>
          <a:p>
            <a:r>
              <a:rPr lang="es-ES" sz="2000" b="1" dirty="0" smtClean="0"/>
              <a:t>1.5. OTROS ACTIVO</a:t>
            </a:r>
            <a:endParaRPr lang="en-US" sz="2000" b="1" dirty="0"/>
          </a:p>
        </p:txBody>
      </p:sp>
      <p:pic>
        <p:nvPicPr>
          <p:cNvPr id="10" name="Imagen 9"/>
          <p:cNvPicPr>
            <a:picLocks noChangeAspect="1"/>
          </p:cNvPicPr>
          <p:nvPr/>
        </p:nvPicPr>
        <p:blipFill>
          <a:blip r:embed="rId2"/>
          <a:stretch>
            <a:fillRect/>
          </a:stretch>
        </p:blipFill>
        <p:spPr>
          <a:xfrm>
            <a:off x="882966" y="1395535"/>
            <a:ext cx="7400925" cy="866775"/>
          </a:xfrm>
          <a:prstGeom prst="rect">
            <a:avLst/>
          </a:prstGeom>
        </p:spPr>
      </p:pic>
      <p:sp>
        <p:nvSpPr>
          <p:cNvPr id="11" name="CuadroTexto 10"/>
          <p:cNvSpPr txBox="1"/>
          <p:nvPr/>
        </p:nvSpPr>
        <p:spPr>
          <a:xfrm>
            <a:off x="544828" y="2560899"/>
            <a:ext cx="4038600" cy="400110"/>
          </a:xfrm>
          <a:prstGeom prst="rect">
            <a:avLst/>
          </a:prstGeom>
          <a:noFill/>
        </p:spPr>
        <p:txBody>
          <a:bodyPr wrap="square" rtlCol="0">
            <a:spAutoFit/>
          </a:bodyPr>
          <a:lstStyle/>
          <a:p>
            <a:r>
              <a:rPr lang="es-ES" sz="2000" b="1" dirty="0" smtClean="0"/>
              <a:t>1.6. ACTIVOS INTANGIBLES</a:t>
            </a:r>
            <a:endParaRPr lang="en-US" sz="2000" b="1" dirty="0"/>
          </a:p>
        </p:txBody>
      </p:sp>
      <p:sp>
        <p:nvSpPr>
          <p:cNvPr id="12" name="Rectángulo 11"/>
          <p:cNvSpPr/>
          <p:nvPr/>
        </p:nvSpPr>
        <p:spPr>
          <a:xfrm>
            <a:off x="600550" y="2986986"/>
            <a:ext cx="8001000" cy="1569660"/>
          </a:xfrm>
          <a:prstGeom prst="rect">
            <a:avLst/>
          </a:prstGeom>
          <a:solidFill>
            <a:schemeClr val="accent3">
              <a:lumMod val="60000"/>
              <a:lumOff val="40000"/>
            </a:schemeClr>
          </a:solidFill>
        </p:spPr>
        <p:txBody>
          <a:bodyPr wrap="square">
            <a:spAutoFit/>
          </a:bodyPr>
          <a:lstStyle/>
          <a:p>
            <a:pPr algn="just"/>
            <a:r>
              <a:rPr lang="es-ES" sz="1600" dirty="0" smtClean="0"/>
              <a:t>Los activos diferidos corresponden a derechos suscritos por el lapso de un año: póliza de seguro edificio contra todo riesgo, (SOAT) para las motos dispuestas para el servicio de mensajería; suscripciones de prensa. En esta partida también se registran las licencias y software que al cierre de 2024 se encontraban totalmente amortizados. En el mes de enero se renovó la póliza de todo riesgo de la oficina y en febrero se renovaron los SOAT de las motos de propiedad del SUTEQ.</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55523" y="1087169"/>
            <a:ext cx="7391400" cy="646331"/>
          </a:xfrm>
          <a:prstGeom prst="rect">
            <a:avLst/>
          </a:prstGeom>
        </p:spPr>
        <p:txBody>
          <a:bodyPr wrap="square">
            <a:spAutoFit/>
          </a:bodyPr>
          <a:lstStyle/>
          <a:p>
            <a:r>
              <a:rPr lang="es-ES" b="1" dirty="0" smtClean="0"/>
              <a:t>1.7. CUENTAS COMERCIALES POR PAGAR Y OTRAS CUENTAS POR PAGAR</a:t>
            </a:r>
            <a:endParaRPr lang="en-US" b="1" dirty="0"/>
          </a:p>
        </p:txBody>
      </p:sp>
      <p:sp>
        <p:nvSpPr>
          <p:cNvPr id="9" name="CuadroTexto 8"/>
          <p:cNvSpPr txBox="1"/>
          <p:nvPr/>
        </p:nvSpPr>
        <p:spPr>
          <a:xfrm>
            <a:off x="579586" y="4469732"/>
            <a:ext cx="7924800" cy="261610"/>
          </a:xfrm>
          <a:prstGeom prst="rect">
            <a:avLst/>
          </a:prstGeom>
          <a:noFill/>
        </p:spPr>
        <p:txBody>
          <a:bodyPr wrap="square" rtlCol="0">
            <a:spAutoFit/>
          </a:bodyPr>
          <a:lstStyle/>
          <a:p>
            <a:r>
              <a:rPr lang="es-ES" sz="1100" b="1" i="1" dirty="0" smtClean="0"/>
              <a:t>Nota 6: </a:t>
            </a:r>
            <a:r>
              <a:rPr lang="es-ES" sz="1100" i="1" dirty="0" smtClean="0"/>
              <a:t>Otros costos y gastos por pagar se refiere a devoluciones de transferencias realizadas por el banco</a:t>
            </a:r>
            <a:endParaRPr lang="es-ES" sz="1100" dirty="0" smtClean="0"/>
          </a:p>
        </p:txBody>
      </p:sp>
      <p:pic>
        <p:nvPicPr>
          <p:cNvPr id="2" name="Imagen 1"/>
          <p:cNvPicPr>
            <a:picLocks noChangeAspect="1"/>
          </p:cNvPicPr>
          <p:nvPr/>
        </p:nvPicPr>
        <p:blipFill>
          <a:blip r:embed="rId2"/>
          <a:stretch>
            <a:fillRect/>
          </a:stretch>
        </p:blipFill>
        <p:spPr>
          <a:xfrm>
            <a:off x="579586" y="1714450"/>
            <a:ext cx="8100554" cy="2762300"/>
          </a:xfrm>
          <a:prstGeom prst="rect">
            <a:avLst/>
          </a:prstGeom>
        </p:spPr>
      </p:pic>
    </p:spTree>
    <p:extLst>
      <p:ext uri="{BB962C8B-B14F-4D97-AF65-F5344CB8AC3E}">
        <p14:creationId xmlns:p14="http://schemas.microsoft.com/office/powerpoint/2010/main" val="1600846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41668" y="1027265"/>
            <a:ext cx="6981350" cy="400110"/>
          </a:xfrm>
          <a:prstGeom prst="rect">
            <a:avLst/>
          </a:prstGeom>
          <a:noFill/>
        </p:spPr>
        <p:txBody>
          <a:bodyPr wrap="square" rtlCol="0">
            <a:spAutoFit/>
          </a:bodyPr>
          <a:lstStyle/>
          <a:p>
            <a:r>
              <a:rPr lang="es-ES" sz="2000" b="1" dirty="0" smtClean="0"/>
              <a:t>1.8. INGRESOS POR ACTIVIDADES DE OPERACIÓN</a:t>
            </a:r>
            <a:endParaRPr lang="en-US" sz="2000" b="1" dirty="0"/>
          </a:p>
        </p:txBody>
      </p:sp>
      <p:pic>
        <p:nvPicPr>
          <p:cNvPr id="8" name="Imagen 7"/>
          <p:cNvPicPr>
            <a:picLocks noChangeAspect="1"/>
          </p:cNvPicPr>
          <p:nvPr/>
        </p:nvPicPr>
        <p:blipFill>
          <a:blip r:embed="rId2"/>
          <a:stretch>
            <a:fillRect/>
          </a:stretch>
        </p:blipFill>
        <p:spPr>
          <a:xfrm>
            <a:off x="782259" y="1374870"/>
            <a:ext cx="7439025" cy="1181100"/>
          </a:xfrm>
          <a:prstGeom prst="rect">
            <a:avLst/>
          </a:prstGeom>
        </p:spPr>
      </p:pic>
      <p:sp>
        <p:nvSpPr>
          <p:cNvPr id="9" name="CuadroTexto 8"/>
          <p:cNvSpPr txBox="1"/>
          <p:nvPr/>
        </p:nvSpPr>
        <p:spPr>
          <a:xfrm>
            <a:off x="813432" y="2504600"/>
            <a:ext cx="7924800" cy="261610"/>
          </a:xfrm>
          <a:prstGeom prst="rect">
            <a:avLst/>
          </a:prstGeom>
          <a:noFill/>
        </p:spPr>
        <p:txBody>
          <a:bodyPr wrap="square" rtlCol="0">
            <a:spAutoFit/>
          </a:bodyPr>
          <a:lstStyle/>
          <a:p>
            <a:r>
              <a:rPr lang="es-ES" sz="1100" b="1" i="1" dirty="0" smtClean="0"/>
              <a:t>Nota 7: </a:t>
            </a:r>
            <a:r>
              <a:rPr lang="es-ES" sz="1100" i="1" dirty="0" smtClean="0"/>
              <a:t>El acumulado de los ingresos operacionales a 31 de dic de 2025</a:t>
            </a:r>
            <a:endParaRPr lang="es-ES" sz="1100" dirty="0" smtClean="0"/>
          </a:p>
        </p:txBody>
      </p:sp>
      <p:pic>
        <p:nvPicPr>
          <p:cNvPr id="11" name="Imagen 10"/>
          <p:cNvPicPr>
            <a:picLocks noChangeAspect="1"/>
          </p:cNvPicPr>
          <p:nvPr/>
        </p:nvPicPr>
        <p:blipFill>
          <a:blip r:embed="rId3"/>
          <a:stretch>
            <a:fillRect/>
          </a:stretch>
        </p:blipFill>
        <p:spPr>
          <a:xfrm>
            <a:off x="813432" y="3238061"/>
            <a:ext cx="7400925" cy="1866900"/>
          </a:xfrm>
          <a:prstGeom prst="rect">
            <a:avLst/>
          </a:prstGeom>
        </p:spPr>
      </p:pic>
      <p:sp>
        <p:nvSpPr>
          <p:cNvPr id="12" name="CuadroTexto 11"/>
          <p:cNvSpPr txBox="1"/>
          <p:nvPr/>
        </p:nvSpPr>
        <p:spPr>
          <a:xfrm>
            <a:off x="517423" y="2873250"/>
            <a:ext cx="6981350" cy="400110"/>
          </a:xfrm>
          <a:prstGeom prst="rect">
            <a:avLst/>
          </a:prstGeom>
          <a:noFill/>
        </p:spPr>
        <p:txBody>
          <a:bodyPr wrap="square" rtlCol="0">
            <a:spAutoFit/>
          </a:bodyPr>
          <a:lstStyle/>
          <a:p>
            <a:r>
              <a:rPr lang="es-ES" sz="2000" b="1" dirty="0" smtClean="0"/>
              <a:t>1.9. OTROS INGRESOS</a:t>
            </a:r>
            <a:endParaRPr lang="en-US" sz="2000" b="1" dirty="0"/>
          </a:p>
        </p:txBody>
      </p:sp>
    </p:spTree>
    <p:extLst>
      <p:ext uri="{BB962C8B-B14F-4D97-AF65-F5344CB8AC3E}">
        <p14:creationId xmlns:p14="http://schemas.microsoft.com/office/powerpoint/2010/main" val="3444713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9144000" cy="5143499"/>
          </a:xfrm>
          <a:prstGeom prst="rect">
            <a:avLst/>
          </a:prstGeom>
          <a:solidFill>
            <a:srgbClr val="92D050"/>
          </a:solidFill>
        </p:spPr>
      </p:pic>
      <p:sp>
        <p:nvSpPr>
          <p:cNvPr id="9" name="object 9"/>
          <p:cNvSpPr txBox="1"/>
          <p:nvPr/>
        </p:nvSpPr>
        <p:spPr>
          <a:xfrm>
            <a:off x="4540827" y="2343150"/>
            <a:ext cx="3383973" cy="1280094"/>
          </a:xfrm>
          <a:prstGeom prst="rect">
            <a:avLst/>
          </a:prstGeom>
          <a:solidFill>
            <a:schemeClr val="accent5">
              <a:lumMod val="60000"/>
              <a:lumOff val="40000"/>
            </a:schemeClr>
          </a:solidFill>
          <a:ln w="9144">
            <a:solidFill>
              <a:srgbClr val="1F1F1F"/>
            </a:solidFill>
          </a:ln>
        </p:spPr>
        <p:txBody>
          <a:bodyPr vert="horz" wrap="square" lIns="0" tIns="69850" rIns="0" bIns="0" rtlCol="0">
            <a:spAutoFit/>
          </a:bodyPr>
          <a:lstStyle/>
          <a:p>
            <a:pPr marL="312420" marR="152400" algn="ctr">
              <a:lnSpc>
                <a:spcPct val="114999"/>
              </a:lnSpc>
              <a:spcBef>
                <a:spcPts val="550"/>
              </a:spcBef>
            </a:pPr>
            <a:r>
              <a:rPr lang="es-ES" sz="1600" b="1" dirty="0" smtClean="0">
                <a:solidFill>
                  <a:schemeClr val="tx1"/>
                </a:solidFill>
                <a:latin typeface="Arial"/>
                <a:cs typeface="Arial"/>
              </a:rPr>
              <a:t>2. EJECUCIÓN PRESUPUESTAL VIGENCIA 2025</a:t>
            </a:r>
          </a:p>
          <a:p>
            <a:pPr marL="312420" marR="152400" algn="ctr">
              <a:lnSpc>
                <a:spcPct val="114999"/>
              </a:lnSpc>
              <a:spcBef>
                <a:spcPts val="550"/>
              </a:spcBef>
            </a:pPr>
            <a:r>
              <a:rPr lang="es-ES" sz="1600" b="1" dirty="0" smtClean="0">
                <a:solidFill>
                  <a:schemeClr val="tx1"/>
                </a:solidFill>
                <a:latin typeface="Arial"/>
                <a:cs typeface="Arial"/>
              </a:rPr>
              <a:t>GASTOS OPERACIONALES</a:t>
            </a:r>
            <a:endParaRPr sz="1600" b="1" dirty="0">
              <a:solidFill>
                <a:schemeClr val="tx1"/>
              </a:solidFill>
              <a:latin typeface="Arial"/>
              <a:cs typeface="Arial"/>
            </a:endParaRPr>
          </a:p>
        </p:txBody>
      </p:sp>
      <p:pic>
        <p:nvPicPr>
          <p:cNvPr id="5122" name="Picture 2" descr="Costo operacional: Más de 2,594 ilustraciones y dibujos de stock con  licencia libres de regalía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7833" l="0" r="100000"/>
                    </a14:imgEffect>
                  </a14:imgLayer>
                </a14:imgProps>
              </a:ext>
              <a:ext uri="{28A0092B-C50C-407E-A947-70E740481C1C}">
                <a14:useLocalDpi xmlns:a14="http://schemas.microsoft.com/office/drawing/2010/main" val="0"/>
              </a:ext>
            </a:extLst>
          </a:blip>
          <a:srcRect/>
          <a:stretch>
            <a:fillRect/>
          </a:stretch>
        </p:blipFill>
        <p:spPr bwMode="auto">
          <a:xfrm>
            <a:off x="554186" y="120015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3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45919" y="1809750"/>
            <a:ext cx="8632662" cy="201345"/>
          </a:xfrm>
          <a:prstGeom prst="rect">
            <a:avLst/>
          </a:prstGeom>
        </p:spPr>
      </p:pic>
      <p:sp>
        <p:nvSpPr>
          <p:cNvPr id="10" name="CuadroTexto 9"/>
          <p:cNvSpPr txBox="1"/>
          <p:nvPr/>
        </p:nvSpPr>
        <p:spPr>
          <a:xfrm>
            <a:off x="457200" y="1123950"/>
            <a:ext cx="6981350" cy="400110"/>
          </a:xfrm>
          <a:prstGeom prst="rect">
            <a:avLst/>
          </a:prstGeom>
          <a:noFill/>
        </p:spPr>
        <p:txBody>
          <a:bodyPr wrap="square" rtlCol="0">
            <a:spAutoFit/>
          </a:bodyPr>
          <a:lstStyle/>
          <a:p>
            <a:r>
              <a:rPr lang="es-ES" sz="2000" b="1" dirty="0" smtClean="0"/>
              <a:t>2.1. DE FUNCIONAMIENTO ADMINISTRATIVO (SEDE)</a:t>
            </a:r>
            <a:endParaRPr lang="en-US" sz="2000" b="1" dirty="0"/>
          </a:p>
        </p:txBody>
      </p:sp>
      <p:pic>
        <p:nvPicPr>
          <p:cNvPr id="2" name="Imagen 1"/>
          <p:cNvPicPr>
            <a:picLocks noChangeAspect="1"/>
          </p:cNvPicPr>
          <p:nvPr/>
        </p:nvPicPr>
        <p:blipFill>
          <a:blip r:embed="rId3"/>
          <a:stretch>
            <a:fillRect/>
          </a:stretch>
        </p:blipFill>
        <p:spPr>
          <a:xfrm>
            <a:off x="277091" y="2028207"/>
            <a:ext cx="8601489" cy="22057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800" y="1428750"/>
            <a:ext cx="8534400" cy="2807628"/>
          </a:xfrm>
          <a:prstGeom prst="rect">
            <a:avLst/>
          </a:prstGeom>
        </p:spPr>
        <p:txBody>
          <a:bodyPr wrap="square">
            <a:spAutoFit/>
          </a:bodyPr>
          <a:lstStyle/>
          <a:p>
            <a:pPr marL="83820">
              <a:spcAft>
                <a:spcPts val="0"/>
              </a:spcAft>
            </a:pPr>
            <a:r>
              <a:rPr lang="es-ES" sz="1400" b="1" i="1" u="sng" spc="-10" dirty="0" smtClean="0">
                <a:effectLst/>
                <a:latin typeface="Times New Roman" panose="02020603050405020304" pitchFamily="18" charset="0"/>
                <a:ea typeface="Times New Roman" panose="02020603050405020304" pitchFamily="18" charset="0"/>
              </a:rPr>
              <a:t>Aclaraciones sobre la ejecución presupuestal:</a:t>
            </a:r>
            <a:endParaRPr lang="en-US" sz="1400" dirty="0" smtClean="0">
              <a:effectLst/>
              <a:latin typeface="Times New Roman" panose="02020603050405020304" pitchFamily="18" charset="0"/>
              <a:ea typeface="Times New Roman" panose="02020603050405020304" pitchFamily="18" charset="0"/>
            </a:endParaRPr>
          </a:p>
          <a:p>
            <a:pPr marL="342900" marR="92710" lvl="0" indent="-342900" algn="just">
              <a:lnSpc>
                <a:spcPct val="106000"/>
              </a:lnSpc>
              <a:spcBef>
                <a:spcPts val="910"/>
              </a:spcBef>
              <a:spcAft>
                <a:spcPts val="0"/>
              </a:spcAft>
              <a:buFont typeface="Times New Roman" panose="02020603050405020304" pitchFamily="18" charset="0"/>
              <a:buChar char="-"/>
            </a:pPr>
            <a:r>
              <a:rPr lang="es-ES" sz="1400" b="1" dirty="0" smtClean="0">
                <a:effectLst/>
                <a:latin typeface="Times New Roman" panose="02020603050405020304" pitchFamily="18" charset="0"/>
                <a:ea typeface="Times New Roman" panose="02020603050405020304" pitchFamily="18" charset="0"/>
              </a:rPr>
              <a:t>Intereses sobre las cesantías:</a:t>
            </a:r>
            <a:r>
              <a:rPr lang="es-ES" sz="1400" dirty="0" smtClean="0">
                <a:effectLst/>
                <a:latin typeface="Times New Roman" panose="02020603050405020304" pitchFamily="18" charset="0"/>
                <a:ea typeface="Times New Roman" panose="02020603050405020304" pitchFamily="18" charset="0"/>
              </a:rPr>
              <a:t> </a:t>
            </a:r>
            <a:r>
              <a:rPr lang="es-ES" sz="1400" dirty="0" smtClean="0">
                <a:solidFill>
                  <a:srgbClr val="222222"/>
                </a:solidFill>
                <a:effectLst/>
                <a:latin typeface="Times New Roman" panose="02020603050405020304" pitchFamily="18" charset="0"/>
                <a:ea typeface="Times New Roman" panose="02020603050405020304" pitchFamily="18" charset="0"/>
              </a:rPr>
              <a:t> - El mayor valor liquidado corresponde al cálculo de los intereses a las cesantías del funcionario Luis Alberto Rubio, debido a que es el único empleado que aún está en el régimen anterior, por tanto, el 12% de intereses se calcula sobre el valor total de las cesantías en custodia del empleador, al corte de diciembre de 2025 $44.290.958 * 12% $5.314.915. Por los demás empleados se consignan las cesantías en el fondo elegido por cada uno y el 12% solo se calcular sobre las cesantías del periodo fiscal.</a:t>
            </a:r>
            <a:endParaRPr lang="en-US" sz="1400" dirty="0" smtClean="0">
              <a:effectLst/>
              <a:latin typeface="Times New Roman" panose="02020603050405020304" pitchFamily="18" charset="0"/>
              <a:ea typeface="Times New Roman" panose="02020603050405020304" pitchFamily="18" charset="0"/>
            </a:endParaRPr>
          </a:p>
          <a:p>
            <a:pPr marL="342900" marR="92710" lvl="0" indent="-342900" algn="just">
              <a:lnSpc>
                <a:spcPct val="106000"/>
              </a:lnSpc>
              <a:spcBef>
                <a:spcPts val="910"/>
              </a:spcBef>
              <a:spcAft>
                <a:spcPts val="0"/>
              </a:spcAft>
              <a:buFont typeface="Times New Roman" panose="02020603050405020304" pitchFamily="18" charset="0"/>
              <a:buChar char="-"/>
            </a:pPr>
            <a:r>
              <a:rPr lang="es-ES" sz="1400" b="1" dirty="0" smtClean="0">
                <a:effectLst/>
                <a:latin typeface="Times New Roman" panose="02020603050405020304" pitchFamily="18" charset="0"/>
                <a:ea typeface="Times New Roman" panose="02020603050405020304" pitchFamily="18" charset="0"/>
              </a:rPr>
              <a:t>Aportes EPS y Pensiones, CCF, ARL:</a:t>
            </a:r>
            <a:r>
              <a:rPr lang="es-ES" sz="1400" dirty="0" smtClean="0">
                <a:effectLst/>
                <a:latin typeface="Times New Roman" panose="02020603050405020304" pitchFamily="18" charset="0"/>
                <a:ea typeface="Times New Roman" panose="02020603050405020304" pitchFamily="18" charset="0"/>
              </a:rPr>
              <a:t> </a:t>
            </a:r>
            <a:r>
              <a:rPr lang="es-ES" sz="1400" dirty="0" smtClean="0">
                <a:solidFill>
                  <a:srgbClr val="222222"/>
                </a:solidFill>
                <a:effectLst/>
                <a:latin typeface="Arial" panose="020B0604020202020204" pitchFamily="34" charset="0"/>
                <a:ea typeface="Times New Roman" panose="02020603050405020304" pitchFamily="18" charset="0"/>
              </a:rPr>
              <a:t>- </a:t>
            </a:r>
            <a:r>
              <a:rPr lang="es-ES" sz="1400" dirty="0" smtClean="0">
                <a:solidFill>
                  <a:srgbClr val="222222"/>
                </a:solidFill>
                <a:effectLst/>
                <a:latin typeface="Times New Roman" panose="02020603050405020304" pitchFamily="18" charset="0"/>
                <a:ea typeface="Times New Roman" panose="02020603050405020304" pitchFamily="18" charset="0"/>
              </a:rPr>
              <a:t>planillas de corrección de pago de aportes de seguridad social de los empleados. Pagos mal liquidados de del 2015 hasta marzo de 2021, pues no se liquidaba el aporte sobre el ajuste salarial que cada año aprobaba la asamblea. A partir el año 2022, se viene haciendo correctamente, debido a que este proceso se trasladó a la contadora de la organización y no a un particular externo.</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717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04800" y="684451"/>
            <a:ext cx="6981350" cy="400110"/>
          </a:xfrm>
          <a:prstGeom prst="rect">
            <a:avLst/>
          </a:prstGeom>
          <a:noFill/>
        </p:spPr>
        <p:txBody>
          <a:bodyPr wrap="square" rtlCol="0">
            <a:spAutoFit/>
          </a:bodyPr>
          <a:lstStyle/>
          <a:p>
            <a:r>
              <a:rPr lang="es-ES" sz="2000" b="1" dirty="0" smtClean="0"/>
              <a:t>2.2. EGRESOS</a:t>
            </a:r>
            <a:endParaRPr lang="en-US" sz="2000" b="1" dirty="0"/>
          </a:p>
        </p:txBody>
      </p:sp>
      <p:pic>
        <p:nvPicPr>
          <p:cNvPr id="12" name="Imagen 11"/>
          <p:cNvPicPr>
            <a:picLocks noChangeAspect="1"/>
          </p:cNvPicPr>
          <p:nvPr/>
        </p:nvPicPr>
        <p:blipFill>
          <a:blip r:embed="rId2"/>
          <a:stretch>
            <a:fillRect/>
          </a:stretch>
        </p:blipFill>
        <p:spPr>
          <a:xfrm>
            <a:off x="166687" y="1259142"/>
            <a:ext cx="8596313" cy="185746"/>
          </a:xfrm>
          <a:prstGeom prst="rect">
            <a:avLst/>
          </a:prstGeom>
        </p:spPr>
      </p:pic>
      <p:pic>
        <p:nvPicPr>
          <p:cNvPr id="13" name="Imagen 12"/>
          <p:cNvPicPr>
            <a:picLocks noChangeAspect="1"/>
          </p:cNvPicPr>
          <p:nvPr/>
        </p:nvPicPr>
        <p:blipFill>
          <a:blip r:embed="rId3"/>
          <a:stretch>
            <a:fillRect/>
          </a:stretch>
        </p:blipFill>
        <p:spPr>
          <a:xfrm>
            <a:off x="159760" y="1437845"/>
            <a:ext cx="8603240" cy="471618"/>
          </a:xfrm>
          <a:prstGeom prst="rect">
            <a:avLst/>
          </a:prstGeom>
        </p:spPr>
      </p:pic>
      <p:sp>
        <p:nvSpPr>
          <p:cNvPr id="14" name="CuadroTexto 13"/>
          <p:cNvSpPr txBox="1"/>
          <p:nvPr/>
        </p:nvSpPr>
        <p:spPr>
          <a:xfrm>
            <a:off x="159759" y="1960987"/>
            <a:ext cx="8575531" cy="261610"/>
          </a:xfrm>
          <a:prstGeom prst="rect">
            <a:avLst/>
          </a:prstGeom>
          <a:noFill/>
        </p:spPr>
        <p:txBody>
          <a:bodyPr wrap="square" rtlCol="0">
            <a:spAutoFit/>
          </a:bodyPr>
          <a:lstStyle/>
          <a:p>
            <a:r>
              <a:rPr lang="es-ES" sz="1100" b="1" i="1" dirty="0" smtClean="0"/>
              <a:t>Nota 8: </a:t>
            </a:r>
            <a:r>
              <a:rPr lang="es-ES" sz="1100" i="1" dirty="0" smtClean="0"/>
              <a:t>Pago a abogado laboral para responder derecho de petición y obligar a la instalación de la mesa de negociación colectiva</a:t>
            </a:r>
            <a:endParaRPr lang="es-ES" sz="1100" dirty="0" smtClean="0"/>
          </a:p>
        </p:txBody>
      </p:sp>
      <p:pic>
        <p:nvPicPr>
          <p:cNvPr id="15" name="Imagen 14"/>
          <p:cNvPicPr>
            <a:picLocks noChangeAspect="1"/>
          </p:cNvPicPr>
          <p:nvPr/>
        </p:nvPicPr>
        <p:blipFill>
          <a:blip r:embed="rId4"/>
          <a:stretch>
            <a:fillRect/>
          </a:stretch>
        </p:blipFill>
        <p:spPr>
          <a:xfrm>
            <a:off x="166687" y="2496127"/>
            <a:ext cx="8596313" cy="620352"/>
          </a:xfrm>
          <a:prstGeom prst="rect">
            <a:avLst/>
          </a:prstGeom>
        </p:spPr>
      </p:pic>
      <p:sp>
        <p:nvSpPr>
          <p:cNvPr id="16" name="CuadroTexto 15"/>
          <p:cNvSpPr txBox="1"/>
          <p:nvPr/>
        </p:nvSpPr>
        <p:spPr>
          <a:xfrm>
            <a:off x="184005" y="3135529"/>
            <a:ext cx="7924800" cy="261610"/>
          </a:xfrm>
          <a:prstGeom prst="rect">
            <a:avLst/>
          </a:prstGeom>
          <a:noFill/>
        </p:spPr>
        <p:txBody>
          <a:bodyPr wrap="square" rtlCol="0">
            <a:spAutoFit/>
          </a:bodyPr>
          <a:lstStyle/>
          <a:p>
            <a:r>
              <a:rPr lang="es-ES" sz="1100" b="1" i="1" dirty="0" smtClean="0"/>
              <a:t>Nota 9: </a:t>
            </a:r>
            <a:r>
              <a:rPr lang="es-ES" sz="1100" i="1" dirty="0" smtClean="0"/>
              <a:t>Compra de 10 licencias perpetuas para los equipos de computo de la organización (mesa y portátiles)</a:t>
            </a:r>
            <a:endParaRPr lang="es-ES" sz="1100" dirty="0" smtClean="0"/>
          </a:p>
        </p:txBody>
      </p:sp>
      <p:pic>
        <p:nvPicPr>
          <p:cNvPr id="17" name="Imagen 16"/>
          <p:cNvPicPr>
            <a:picLocks noChangeAspect="1"/>
          </p:cNvPicPr>
          <p:nvPr/>
        </p:nvPicPr>
        <p:blipFill>
          <a:blip r:embed="rId5"/>
          <a:stretch>
            <a:fillRect/>
          </a:stretch>
        </p:blipFill>
        <p:spPr>
          <a:xfrm>
            <a:off x="187469" y="3638221"/>
            <a:ext cx="8547821" cy="592912"/>
          </a:xfrm>
          <a:prstGeom prst="rect">
            <a:avLst/>
          </a:prstGeom>
        </p:spPr>
      </p:pic>
      <p:sp>
        <p:nvSpPr>
          <p:cNvPr id="18" name="CuadroTexto 17"/>
          <p:cNvSpPr txBox="1"/>
          <p:nvPr/>
        </p:nvSpPr>
        <p:spPr>
          <a:xfrm>
            <a:off x="194396" y="4250183"/>
            <a:ext cx="7924800" cy="261610"/>
          </a:xfrm>
          <a:prstGeom prst="rect">
            <a:avLst/>
          </a:prstGeom>
          <a:noFill/>
        </p:spPr>
        <p:txBody>
          <a:bodyPr wrap="square" rtlCol="0">
            <a:spAutoFit/>
          </a:bodyPr>
          <a:lstStyle/>
          <a:p>
            <a:r>
              <a:rPr lang="es-ES" sz="1100" b="1" i="1" dirty="0" smtClean="0"/>
              <a:t>Nota 10: </a:t>
            </a:r>
            <a:r>
              <a:rPr lang="es-ES" sz="1100" i="1" dirty="0" smtClean="0"/>
              <a:t>Compra de Computador portátil para la secretaría general</a:t>
            </a:r>
            <a:endParaRPr lang="es-ES" sz="1100" dirty="0" smtClean="0"/>
          </a:p>
        </p:txBody>
      </p:sp>
      <p:pic>
        <p:nvPicPr>
          <p:cNvPr id="19" name="Imagen 18"/>
          <p:cNvPicPr>
            <a:picLocks noChangeAspect="1"/>
          </p:cNvPicPr>
          <p:nvPr/>
        </p:nvPicPr>
        <p:blipFill>
          <a:blip r:embed="rId6"/>
          <a:stretch>
            <a:fillRect/>
          </a:stretch>
        </p:blipFill>
        <p:spPr>
          <a:xfrm>
            <a:off x="914400" y="4734402"/>
            <a:ext cx="7410450" cy="219075"/>
          </a:xfrm>
          <a:prstGeom prst="rect">
            <a:avLst/>
          </a:prstGeom>
          <a:ln w="38100">
            <a:solidFill>
              <a:schemeClr val="tx2">
                <a:lumMod val="60000"/>
                <a:lumOff val="4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18654" y="3937287"/>
            <a:ext cx="8416659" cy="210955"/>
          </a:xfrm>
          <a:prstGeom prst="rect">
            <a:avLst/>
          </a:prstGeom>
          <a:ln w="38100">
            <a:noFill/>
          </a:ln>
        </p:spPr>
        <p:txBody>
          <a:bodyPr vert="horz" wrap="square" lIns="0" tIns="41275" rIns="0" bIns="0" rtlCol="0">
            <a:spAutoFit/>
          </a:bodyPr>
          <a:lstStyle/>
          <a:p>
            <a:pPr marL="90170">
              <a:lnSpc>
                <a:spcPct val="100000"/>
              </a:lnSpc>
              <a:spcBef>
                <a:spcPts val="325"/>
              </a:spcBef>
            </a:pPr>
            <a:r>
              <a:rPr lang="es-ES" sz="1100" b="1" i="1" dirty="0" smtClean="0">
                <a:latin typeface="Arial MT"/>
                <a:cs typeface="Arial MT"/>
              </a:rPr>
              <a:t>Nota 11: </a:t>
            </a:r>
            <a:r>
              <a:rPr sz="1100" dirty="0" smtClean="0">
                <a:latin typeface="Arial MT"/>
                <a:cs typeface="Arial MT"/>
              </a:rPr>
              <a:t>El</a:t>
            </a:r>
            <a:r>
              <a:rPr sz="1100" spc="-10" dirty="0" smtClean="0">
                <a:latin typeface="Arial MT"/>
                <a:cs typeface="Arial MT"/>
              </a:rPr>
              <a:t> </a:t>
            </a:r>
            <a:r>
              <a:rPr sz="1100" dirty="0">
                <a:latin typeface="Arial MT"/>
                <a:cs typeface="Arial MT"/>
              </a:rPr>
              <a:t>1%</a:t>
            </a:r>
            <a:r>
              <a:rPr sz="1100" spc="-20" dirty="0">
                <a:latin typeface="Arial MT"/>
                <a:cs typeface="Arial MT"/>
              </a:rPr>
              <a:t> </a:t>
            </a:r>
            <a:r>
              <a:rPr sz="1100" dirty="0">
                <a:latin typeface="Arial MT"/>
                <a:cs typeface="Arial MT"/>
              </a:rPr>
              <a:t>del</a:t>
            </a:r>
            <a:r>
              <a:rPr sz="1100" spc="-10" dirty="0">
                <a:latin typeface="Arial MT"/>
                <a:cs typeface="Arial MT"/>
              </a:rPr>
              <a:t> </a:t>
            </a:r>
            <a:r>
              <a:rPr sz="1100" dirty="0">
                <a:latin typeface="Arial MT"/>
                <a:cs typeface="Arial MT"/>
              </a:rPr>
              <a:t>fondo</a:t>
            </a:r>
            <a:r>
              <a:rPr sz="1100" spc="-40" dirty="0">
                <a:latin typeface="Arial MT"/>
                <a:cs typeface="Arial MT"/>
              </a:rPr>
              <a:t> </a:t>
            </a:r>
            <a:r>
              <a:rPr sz="1100" dirty="0">
                <a:latin typeface="Arial MT"/>
                <a:cs typeface="Arial MT"/>
              </a:rPr>
              <a:t>de</a:t>
            </a:r>
            <a:r>
              <a:rPr sz="1100" spc="-20" dirty="0">
                <a:latin typeface="Arial MT"/>
                <a:cs typeface="Arial MT"/>
              </a:rPr>
              <a:t> </a:t>
            </a:r>
            <a:r>
              <a:rPr sz="1100" dirty="0">
                <a:latin typeface="Arial MT"/>
                <a:cs typeface="Arial MT"/>
              </a:rPr>
              <a:t>Solidaridad</a:t>
            </a:r>
            <a:r>
              <a:rPr sz="1100" spc="-40" dirty="0">
                <a:latin typeface="Arial MT"/>
                <a:cs typeface="Arial MT"/>
              </a:rPr>
              <a:t> </a:t>
            </a:r>
            <a:r>
              <a:rPr sz="1100" dirty="0">
                <a:latin typeface="Arial MT"/>
                <a:cs typeface="Arial MT"/>
              </a:rPr>
              <a:t>es</a:t>
            </a:r>
            <a:r>
              <a:rPr sz="1100" spc="-20" dirty="0">
                <a:latin typeface="Arial MT"/>
                <a:cs typeface="Arial MT"/>
              </a:rPr>
              <a:t> </a:t>
            </a:r>
            <a:r>
              <a:rPr sz="1100" dirty="0">
                <a:latin typeface="Arial MT"/>
                <a:cs typeface="Arial MT"/>
              </a:rPr>
              <a:t>sobre</a:t>
            </a:r>
            <a:r>
              <a:rPr sz="1100" spc="-40" dirty="0">
                <a:latin typeface="Arial MT"/>
                <a:cs typeface="Arial MT"/>
              </a:rPr>
              <a:t> </a:t>
            </a:r>
            <a:r>
              <a:rPr sz="1100" dirty="0">
                <a:latin typeface="Arial MT"/>
                <a:cs typeface="Arial MT"/>
              </a:rPr>
              <a:t>los</a:t>
            </a:r>
            <a:r>
              <a:rPr sz="1100" spc="-15" dirty="0">
                <a:latin typeface="Arial MT"/>
                <a:cs typeface="Arial MT"/>
              </a:rPr>
              <a:t> </a:t>
            </a:r>
            <a:r>
              <a:rPr sz="1100" dirty="0">
                <a:latin typeface="Arial MT"/>
                <a:cs typeface="Arial MT"/>
              </a:rPr>
              <a:t>ingresos</a:t>
            </a:r>
            <a:r>
              <a:rPr sz="1100" spc="-45" dirty="0">
                <a:latin typeface="Arial MT"/>
                <a:cs typeface="Arial MT"/>
              </a:rPr>
              <a:t> </a:t>
            </a:r>
            <a:r>
              <a:rPr sz="1100" dirty="0">
                <a:latin typeface="Arial MT"/>
                <a:cs typeface="Arial MT"/>
              </a:rPr>
              <a:t>de</a:t>
            </a:r>
            <a:r>
              <a:rPr sz="1100" spc="-10" dirty="0">
                <a:latin typeface="Arial MT"/>
                <a:cs typeface="Arial MT"/>
              </a:rPr>
              <a:t> </a:t>
            </a:r>
            <a:r>
              <a:rPr sz="1100" spc="-10" dirty="0" smtClean="0">
                <a:latin typeface="Arial MT"/>
                <a:cs typeface="Arial MT"/>
              </a:rPr>
              <a:t>operación.</a:t>
            </a:r>
            <a:r>
              <a:rPr lang="es-ES" sz="1100" spc="-10" dirty="0">
                <a:latin typeface="Arial MT"/>
                <a:cs typeface="Arial MT"/>
              </a:rPr>
              <a:t> </a:t>
            </a:r>
            <a:r>
              <a:rPr lang="es-ES" sz="1100" spc="-10" dirty="0" smtClean="0">
                <a:latin typeface="Arial MT"/>
                <a:cs typeface="Arial MT"/>
              </a:rPr>
              <a:t>Superó lo presupuestado y nadie solicitó esta solidaridad</a:t>
            </a:r>
            <a:endParaRPr sz="1100" dirty="0">
              <a:latin typeface="Arial MT"/>
              <a:cs typeface="Arial MT"/>
            </a:endParaRPr>
          </a:p>
        </p:txBody>
      </p:sp>
      <p:sp>
        <p:nvSpPr>
          <p:cNvPr id="6" name="CuadroTexto 5"/>
          <p:cNvSpPr txBox="1"/>
          <p:nvPr/>
        </p:nvSpPr>
        <p:spPr>
          <a:xfrm>
            <a:off x="304800" y="1082712"/>
            <a:ext cx="7696200" cy="400110"/>
          </a:xfrm>
          <a:prstGeom prst="rect">
            <a:avLst/>
          </a:prstGeom>
          <a:noFill/>
        </p:spPr>
        <p:txBody>
          <a:bodyPr wrap="square" rtlCol="0">
            <a:spAutoFit/>
          </a:bodyPr>
          <a:lstStyle/>
          <a:p>
            <a:r>
              <a:rPr lang="es-ES" sz="2000" b="1" dirty="0" smtClean="0"/>
              <a:t>2.2. GASTOS OBJETO SOCIALORGANIZACIÓN SINDICAL</a:t>
            </a:r>
            <a:endParaRPr lang="en-US" sz="2000" b="1" dirty="0"/>
          </a:p>
        </p:txBody>
      </p:sp>
      <p:pic>
        <p:nvPicPr>
          <p:cNvPr id="8" name="Imagen 7"/>
          <p:cNvPicPr>
            <a:picLocks noChangeAspect="1"/>
          </p:cNvPicPr>
          <p:nvPr/>
        </p:nvPicPr>
        <p:blipFill>
          <a:blip r:embed="rId2"/>
          <a:stretch>
            <a:fillRect/>
          </a:stretch>
        </p:blipFill>
        <p:spPr>
          <a:xfrm>
            <a:off x="410464" y="1733550"/>
            <a:ext cx="8324850" cy="21431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p:cNvSpPr txBox="1"/>
          <p:nvPr/>
        </p:nvSpPr>
        <p:spPr>
          <a:xfrm>
            <a:off x="230320" y="3943350"/>
            <a:ext cx="8775567" cy="380232"/>
          </a:xfrm>
          <a:prstGeom prst="rect">
            <a:avLst/>
          </a:prstGeom>
          <a:ln w="38100">
            <a:noFill/>
          </a:ln>
        </p:spPr>
        <p:txBody>
          <a:bodyPr vert="horz" wrap="square" lIns="0" tIns="41275" rIns="0" bIns="0" rtlCol="0">
            <a:spAutoFit/>
          </a:bodyPr>
          <a:lstStyle/>
          <a:p>
            <a:pPr lvl="0"/>
            <a:r>
              <a:rPr lang="es-ES" sz="1100" b="1" i="1" dirty="0" smtClean="0">
                <a:latin typeface="Arial MT"/>
                <a:cs typeface="Arial MT"/>
              </a:rPr>
              <a:t>Nota 12 </a:t>
            </a:r>
            <a:r>
              <a:rPr lang="es-ES" sz="1100" dirty="0" smtClean="0">
                <a:latin typeface="Arial MT"/>
                <a:cs typeface="Arial MT"/>
              </a:rPr>
              <a:t>S</a:t>
            </a:r>
            <a:r>
              <a:rPr lang="es-ES" sz="1100" dirty="0" smtClean="0"/>
              <a:t>e </a:t>
            </a:r>
            <a:r>
              <a:rPr lang="es-ES" sz="1100" dirty="0"/>
              <a:t>superó lo presupuestado por el valor del servicio prestado y las condiciones en que se dieron. Se incluyen: pago de transporte, pago de software para votación, logística y servicio.</a:t>
            </a:r>
            <a:endParaRPr lang="en-US" sz="1100" dirty="0"/>
          </a:p>
        </p:txBody>
      </p:sp>
      <p:pic>
        <p:nvPicPr>
          <p:cNvPr id="2" name="Imagen 1"/>
          <p:cNvPicPr>
            <a:picLocks noChangeAspect="1"/>
          </p:cNvPicPr>
          <p:nvPr/>
        </p:nvPicPr>
        <p:blipFill>
          <a:blip r:embed="rId2"/>
          <a:stretch>
            <a:fillRect/>
          </a:stretch>
        </p:blipFill>
        <p:spPr>
          <a:xfrm>
            <a:off x="138112" y="1219200"/>
            <a:ext cx="8867775" cy="2705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6" name="CuadroTexto 5"/>
          <p:cNvSpPr txBox="1"/>
          <p:nvPr/>
        </p:nvSpPr>
        <p:spPr>
          <a:xfrm>
            <a:off x="762000" y="1809750"/>
            <a:ext cx="7391400" cy="1200329"/>
          </a:xfrm>
          <a:prstGeom prst="rect">
            <a:avLst/>
          </a:prstGeom>
          <a:noFill/>
        </p:spPr>
        <p:txBody>
          <a:bodyPr wrap="square" rtlCol="0">
            <a:spAutoFit/>
          </a:bodyPr>
          <a:lstStyle/>
          <a:p>
            <a:pPr algn="ctr"/>
            <a:r>
              <a:rPr lang="es-ES" sz="2400" b="1" dirty="0" smtClean="0"/>
              <a:t>LOS MAESTROS COMO ACTORES POLITICOS Y SOCIALES TIENEN UNA RESPONSABILIDAD FUNDAMENTAL: ENSEÑAR A SER LIBRES</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381000" y="1352550"/>
            <a:ext cx="8277225" cy="1038225"/>
          </a:xfrm>
          <a:prstGeom prst="rect">
            <a:avLst/>
          </a:prstGeom>
        </p:spPr>
      </p:pic>
      <p:sp>
        <p:nvSpPr>
          <p:cNvPr id="13" name="object 4"/>
          <p:cNvSpPr txBox="1"/>
          <p:nvPr/>
        </p:nvSpPr>
        <p:spPr>
          <a:xfrm>
            <a:off x="311282" y="2495550"/>
            <a:ext cx="8416659" cy="657231"/>
          </a:xfrm>
          <a:prstGeom prst="rect">
            <a:avLst/>
          </a:prstGeom>
          <a:ln w="38100">
            <a:noFill/>
          </a:ln>
        </p:spPr>
        <p:txBody>
          <a:bodyPr vert="horz" wrap="square" lIns="0" tIns="41275" rIns="0" bIns="0" rtlCol="0">
            <a:spAutoFit/>
          </a:bodyPr>
          <a:lstStyle/>
          <a:p>
            <a:pPr lvl="0"/>
            <a:r>
              <a:rPr lang="es-ES" sz="1100" b="1" i="1" dirty="0" smtClean="0">
                <a:latin typeface="Arial MT"/>
                <a:cs typeface="Arial MT"/>
              </a:rPr>
              <a:t>Nota 13 </a:t>
            </a:r>
            <a:r>
              <a:rPr lang="es-ES" sz="1100" b="1" dirty="0" smtClean="0"/>
              <a:t>Día </a:t>
            </a:r>
            <a:r>
              <a:rPr lang="es-ES" sz="1100" b="1" dirty="0"/>
              <a:t>del </a:t>
            </a:r>
            <a:r>
              <a:rPr lang="es-ES" sz="1100" b="1" dirty="0" smtClean="0"/>
              <a:t>educador </a:t>
            </a:r>
            <a:r>
              <a:rPr lang="es-ES" sz="1100" dirty="0"/>
              <a:t>Se superó lo presupuestado ya que se superó el gasto en el pago de los siguientes ítems: pago de </a:t>
            </a:r>
            <a:r>
              <a:rPr lang="es-ES" sz="1100" dirty="0" err="1"/>
              <a:t>Sayco</a:t>
            </a:r>
            <a:r>
              <a:rPr lang="es-ES" sz="1100" dirty="0"/>
              <a:t> y </a:t>
            </a:r>
            <a:r>
              <a:rPr lang="es-ES" sz="1100" dirty="0" err="1"/>
              <a:t>Acinpro</a:t>
            </a:r>
            <a:r>
              <a:rPr lang="es-ES" sz="1100" dirty="0"/>
              <a:t> (2.847.000), excedente personal de aseo, plan de contingencia (2.080.000).</a:t>
            </a:r>
            <a:endParaRPr lang="en-US" sz="1100" dirty="0"/>
          </a:p>
          <a:p>
            <a:r>
              <a:rPr lang="es-ES" sz="1800" b="1" dirty="0"/>
              <a:t> </a:t>
            </a:r>
            <a:endParaRPr lang="en-US" sz="1800" dirty="0"/>
          </a:p>
        </p:txBody>
      </p:sp>
      <p:pic>
        <p:nvPicPr>
          <p:cNvPr id="15" name="Imagen 14"/>
          <p:cNvPicPr>
            <a:picLocks noChangeAspect="1"/>
          </p:cNvPicPr>
          <p:nvPr/>
        </p:nvPicPr>
        <p:blipFill>
          <a:blip r:embed="rId3"/>
          <a:stretch>
            <a:fillRect/>
          </a:stretch>
        </p:blipFill>
        <p:spPr>
          <a:xfrm>
            <a:off x="361948" y="3562350"/>
            <a:ext cx="8315325" cy="1076325"/>
          </a:xfrm>
          <a:prstGeom prst="rect">
            <a:avLst/>
          </a:prstGeom>
        </p:spPr>
      </p:pic>
      <p:pic>
        <p:nvPicPr>
          <p:cNvPr id="16" name="Imagen 15"/>
          <p:cNvPicPr>
            <a:picLocks noChangeAspect="1"/>
          </p:cNvPicPr>
          <p:nvPr/>
        </p:nvPicPr>
        <p:blipFill>
          <a:blip r:embed="rId4"/>
          <a:stretch>
            <a:fillRect/>
          </a:stretch>
        </p:blipFill>
        <p:spPr>
          <a:xfrm>
            <a:off x="381000" y="3177223"/>
            <a:ext cx="8277225" cy="248795"/>
          </a:xfrm>
          <a:prstGeom prst="rect">
            <a:avLst/>
          </a:prstGeom>
        </p:spPr>
      </p:pic>
      <p:sp>
        <p:nvSpPr>
          <p:cNvPr id="17" name="object 4"/>
          <p:cNvSpPr txBox="1"/>
          <p:nvPr/>
        </p:nvSpPr>
        <p:spPr>
          <a:xfrm>
            <a:off x="304355" y="4638675"/>
            <a:ext cx="8416659" cy="210955"/>
          </a:xfrm>
          <a:prstGeom prst="rect">
            <a:avLst/>
          </a:prstGeom>
          <a:ln w="38100">
            <a:noFill/>
          </a:ln>
        </p:spPr>
        <p:txBody>
          <a:bodyPr vert="horz" wrap="square" lIns="0" tIns="41275" rIns="0" bIns="0" rtlCol="0">
            <a:spAutoFit/>
          </a:bodyPr>
          <a:lstStyle/>
          <a:p>
            <a:pPr marL="90170">
              <a:lnSpc>
                <a:spcPct val="100000"/>
              </a:lnSpc>
              <a:spcBef>
                <a:spcPts val="325"/>
              </a:spcBef>
            </a:pPr>
            <a:r>
              <a:rPr lang="es-ES" sz="1100" b="1" i="1" dirty="0" smtClean="0">
                <a:latin typeface="Arial MT"/>
                <a:cs typeface="Arial MT"/>
              </a:rPr>
              <a:t>Nota 14: </a:t>
            </a:r>
            <a:r>
              <a:rPr lang="es-ES" sz="1100" dirty="0" smtClean="0">
                <a:latin typeface="Arial MT"/>
                <a:cs typeface="Arial MT"/>
              </a:rPr>
              <a:t>Se refiere al 4,77% del total del presupuesto</a:t>
            </a:r>
            <a:endParaRPr sz="1100" dirty="0">
              <a:latin typeface="Arial MT"/>
              <a:cs typeface="Arial M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9144000" cy="5143499"/>
          </a:xfrm>
          <a:prstGeom prst="rect">
            <a:avLst/>
          </a:prstGeom>
          <a:solidFill>
            <a:srgbClr val="92D050"/>
          </a:solidFill>
        </p:spPr>
      </p:pic>
      <p:sp>
        <p:nvSpPr>
          <p:cNvPr id="9" name="object 9"/>
          <p:cNvSpPr txBox="1"/>
          <p:nvPr/>
        </p:nvSpPr>
        <p:spPr>
          <a:xfrm>
            <a:off x="2880013" y="3501270"/>
            <a:ext cx="3383973" cy="919995"/>
          </a:xfrm>
          <a:prstGeom prst="rect">
            <a:avLst/>
          </a:prstGeom>
          <a:solidFill>
            <a:schemeClr val="accent5">
              <a:lumMod val="60000"/>
              <a:lumOff val="40000"/>
            </a:schemeClr>
          </a:solidFill>
          <a:ln w="9144">
            <a:solidFill>
              <a:srgbClr val="1F1F1F"/>
            </a:solidFill>
          </a:ln>
        </p:spPr>
        <p:txBody>
          <a:bodyPr vert="horz" wrap="square" lIns="0" tIns="69850" rIns="0" bIns="0" rtlCol="0">
            <a:spAutoFit/>
          </a:bodyPr>
          <a:lstStyle/>
          <a:p>
            <a:pPr marL="312420" marR="152400" algn="ctr">
              <a:lnSpc>
                <a:spcPct val="114999"/>
              </a:lnSpc>
              <a:spcBef>
                <a:spcPts val="550"/>
              </a:spcBef>
            </a:pPr>
            <a:r>
              <a:rPr lang="es-ES" sz="1600" b="1" dirty="0" smtClean="0">
                <a:solidFill>
                  <a:schemeClr val="tx1"/>
                </a:solidFill>
                <a:latin typeface="Arial"/>
                <a:cs typeface="Arial"/>
              </a:rPr>
              <a:t>3. PROYECTO DE PRESUPUESTO VIGENCIA </a:t>
            </a:r>
            <a:r>
              <a:rPr lang="es-ES" sz="1600" b="1" dirty="0" smtClean="0">
                <a:solidFill>
                  <a:schemeClr val="tx1"/>
                </a:solidFill>
                <a:latin typeface="Arial"/>
                <a:cs typeface="Arial"/>
              </a:rPr>
              <a:t>2026</a:t>
            </a:r>
            <a:endParaRPr sz="1600" b="1" dirty="0">
              <a:solidFill>
                <a:schemeClr val="tx1"/>
              </a:solidFill>
              <a:latin typeface="Arial"/>
              <a:cs typeface="Arial"/>
            </a:endParaRPr>
          </a:p>
        </p:txBody>
      </p:sp>
      <p:pic>
        <p:nvPicPr>
          <p:cNvPr id="5126" name="Picture 6" descr="Cómo hacer un presupuesto para un negocio paso a pas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38" b="91534" l="1438" r="97125"/>
                    </a14:imgEffect>
                  </a14:imgLayer>
                </a14:imgProps>
              </a:ext>
              <a:ext uri="{28A0092B-C50C-407E-A947-70E740481C1C}">
                <a14:useLocalDpi xmlns:a14="http://schemas.microsoft.com/office/drawing/2010/main" val="0"/>
              </a:ext>
            </a:extLst>
          </a:blip>
          <a:srcRect/>
          <a:stretch>
            <a:fillRect/>
          </a:stretch>
        </p:blipFill>
        <p:spPr bwMode="auto">
          <a:xfrm>
            <a:off x="2438400" y="-400050"/>
            <a:ext cx="4328412" cy="432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8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27" y="1261744"/>
            <a:ext cx="5587365" cy="353695"/>
          </a:xfrm>
          <a:custGeom>
            <a:avLst/>
            <a:gdLst/>
            <a:ahLst/>
            <a:cxnLst/>
            <a:rect l="l" t="t" r="r" b="b"/>
            <a:pathLst>
              <a:path w="5587365" h="353694">
                <a:moveTo>
                  <a:pt x="5586984" y="0"/>
                </a:moveTo>
                <a:lnTo>
                  <a:pt x="0" y="0"/>
                </a:lnTo>
                <a:lnTo>
                  <a:pt x="0" y="353567"/>
                </a:lnTo>
                <a:lnTo>
                  <a:pt x="5586984" y="353567"/>
                </a:lnTo>
                <a:lnTo>
                  <a:pt x="5586984" y="0"/>
                </a:lnTo>
                <a:close/>
              </a:path>
            </a:pathLst>
          </a:custGeom>
          <a:solidFill>
            <a:srgbClr val="00FFFF"/>
          </a:solidFill>
        </p:spPr>
        <p:txBody>
          <a:bodyPr wrap="square" lIns="0" tIns="0" rIns="0" bIns="0" rtlCol="0"/>
          <a:lstStyle/>
          <a:p>
            <a:endParaRPr/>
          </a:p>
        </p:txBody>
      </p:sp>
      <p:sp>
        <p:nvSpPr>
          <p:cNvPr id="3" name="object 3"/>
          <p:cNvSpPr txBox="1">
            <a:spLocks noGrp="1"/>
          </p:cNvSpPr>
          <p:nvPr>
            <p:ph type="title"/>
          </p:nvPr>
        </p:nvSpPr>
        <p:spPr>
          <a:xfrm>
            <a:off x="231140" y="892148"/>
            <a:ext cx="8096249" cy="722275"/>
          </a:xfrm>
          <a:prstGeom prst="rect">
            <a:avLst/>
          </a:prstGeom>
        </p:spPr>
        <p:txBody>
          <a:bodyPr vert="horz" wrap="square" lIns="0" tIns="334290" rIns="0" bIns="0" rtlCol="0">
            <a:spAutoFit/>
          </a:bodyPr>
          <a:lstStyle/>
          <a:p>
            <a:pPr marL="12700">
              <a:lnSpc>
                <a:spcPct val="100000"/>
              </a:lnSpc>
              <a:spcBef>
                <a:spcPts val="95"/>
              </a:spcBef>
            </a:pPr>
            <a:r>
              <a:rPr sz="2500" b="1" dirty="0">
                <a:latin typeface="Arial"/>
                <a:cs typeface="Arial"/>
              </a:rPr>
              <a:t>PROYECTO</a:t>
            </a:r>
            <a:r>
              <a:rPr sz="2500" b="1" spc="-30" dirty="0">
                <a:latin typeface="Arial"/>
                <a:cs typeface="Arial"/>
              </a:rPr>
              <a:t> </a:t>
            </a:r>
            <a:r>
              <a:rPr sz="2500" b="1" dirty="0">
                <a:latin typeface="Arial"/>
                <a:cs typeface="Arial"/>
              </a:rPr>
              <a:t>DE</a:t>
            </a:r>
            <a:r>
              <a:rPr sz="2500" b="1" spc="-30" dirty="0">
                <a:latin typeface="Arial"/>
                <a:cs typeface="Arial"/>
              </a:rPr>
              <a:t> </a:t>
            </a:r>
            <a:r>
              <a:rPr sz="2500" b="1" dirty="0">
                <a:latin typeface="Arial"/>
                <a:cs typeface="Arial"/>
              </a:rPr>
              <a:t>PRESUPUESTO</a:t>
            </a:r>
            <a:r>
              <a:rPr sz="2500" b="1" spc="-50" dirty="0">
                <a:latin typeface="Arial"/>
                <a:cs typeface="Arial"/>
              </a:rPr>
              <a:t> </a:t>
            </a:r>
            <a:r>
              <a:rPr sz="2500" b="1" spc="-20" dirty="0" smtClean="0">
                <a:latin typeface="Arial"/>
                <a:cs typeface="Arial"/>
              </a:rPr>
              <a:t>202</a:t>
            </a:r>
            <a:r>
              <a:rPr lang="es-ES" sz="2500" b="1" spc="-20" dirty="0" smtClean="0">
                <a:latin typeface="Arial"/>
                <a:cs typeface="Arial"/>
              </a:rPr>
              <a:t>6</a:t>
            </a:r>
            <a:endParaRPr sz="2500" dirty="0">
              <a:latin typeface="Arial"/>
              <a:cs typeface="Arial"/>
            </a:endParaRPr>
          </a:p>
        </p:txBody>
      </p:sp>
      <p:sp>
        <p:nvSpPr>
          <p:cNvPr id="4" name="object 4"/>
          <p:cNvSpPr/>
          <p:nvPr/>
        </p:nvSpPr>
        <p:spPr>
          <a:xfrm>
            <a:off x="5830823" y="1261744"/>
            <a:ext cx="88900" cy="353695"/>
          </a:xfrm>
          <a:custGeom>
            <a:avLst/>
            <a:gdLst/>
            <a:ahLst/>
            <a:cxnLst/>
            <a:rect l="l" t="t" r="r" b="b"/>
            <a:pathLst>
              <a:path w="88900" h="353694">
                <a:moveTo>
                  <a:pt x="88391" y="0"/>
                </a:moveTo>
                <a:lnTo>
                  <a:pt x="0" y="0"/>
                </a:lnTo>
                <a:lnTo>
                  <a:pt x="0" y="353567"/>
                </a:lnTo>
                <a:lnTo>
                  <a:pt x="88391" y="353567"/>
                </a:lnTo>
                <a:lnTo>
                  <a:pt x="88391" y="0"/>
                </a:lnTo>
                <a:close/>
              </a:path>
            </a:pathLst>
          </a:custGeom>
          <a:solidFill>
            <a:srgbClr val="00FFFF"/>
          </a:solidFill>
        </p:spPr>
        <p:txBody>
          <a:bodyPr wrap="square" lIns="0" tIns="0" rIns="0" bIns="0" rtlCol="0"/>
          <a:lstStyle/>
          <a:p>
            <a:endParaRPr/>
          </a:p>
        </p:txBody>
      </p:sp>
      <p:pic>
        <p:nvPicPr>
          <p:cNvPr id="8" name="Imagen 7"/>
          <p:cNvPicPr>
            <a:picLocks noChangeAspect="1"/>
          </p:cNvPicPr>
          <p:nvPr/>
        </p:nvPicPr>
        <p:blipFill>
          <a:blip r:embed="rId2"/>
          <a:stretch>
            <a:fillRect/>
          </a:stretch>
        </p:blipFill>
        <p:spPr>
          <a:xfrm>
            <a:off x="231140" y="1809750"/>
            <a:ext cx="8758910" cy="25606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62000" y="57150"/>
            <a:ext cx="7620000" cy="4404986"/>
          </a:xfrm>
          <a:prstGeom prst="rect">
            <a:avLst/>
          </a:prstGeom>
        </p:spPr>
      </p:pic>
      <p:sp>
        <p:nvSpPr>
          <p:cNvPr id="5" name="object 4"/>
          <p:cNvSpPr txBox="1"/>
          <p:nvPr/>
        </p:nvSpPr>
        <p:spPr>
          <a:xfrm>
            <a:off x="745958" y="4552950"/>
            <a:ext cx="8416659" cy="418704"/>
          </a:xfrm>
          <a:prstGeom prst="rect">
            <a:avLst/>
          </a:prstGeom>
          <a:ln w="38100">
            <a:noFill/>
          </a:ln>
        </p:spPr>
        <p:txBody>
          <a:bodyPr vert="horz" wrap="square" lIns="0" tIns="41275" rIns="0" bIns="0" rtlCol="0">
            <a:spAutoFit/>
          </a:bodyPr>
          <a:lstStyle/>
          <a:p>
            <a:pPr marL="90170">
              <a:lnSpc>
                <a:spcPct val="100000"/>
              </a:lnSpc>
              <a:spcBef>
                <a:spcPts val="325"/>
              </a:spcBef>
            </a:pPr>
            <a:r>
              <a:rPr lang="es-ES" sz="1100" i="1" dirty="0" smtClean="0">
                <a:latin typeface="Arial MT"/>
                <a:cs typeface="Arial MT"/>
              </a:rPr>
              <a:t>El aumento salarial de los empleados es del 7.4% (convención de negociación con trabajadores)</a:t>
            </a:r>
          </a:p>
          <a:p>
            <a:pPr marL="90170">
              <a:lnSpc>
                <a:spcPct val="100000"/>
              </a:lnSpc>
              <a:spcBef>
                <a:spcPts val="325"/>
              </a:spcBef>
            </a:pPr>
            <a:r>
              <a:rPr lang="es-ES" sz="1100" i="1" dirty="0" smtClean="0">
                <a:latin typeface="Arial MT"/>
                <a:cs typeface="Arial MT"/>
              </a:rPr>
              <a:t>El aumento de los honorario de los contratistas es de 5,1%</a:t>
            </a:r>
            <a:endParaRPr sz="1100" dirty="0">
              <a:latin typeface="Arial MT"/>
              <a:cs typeface="Arial M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04800" y="1200150"/>
            <a:ext cx="8461489" cy="3200400"/>
          </a:xfrm>
          <a:prstGeom prst="rect">
            <a:avLst/>
          </a:prstGeom>
        </p:spPr>
      </p:pic>
      <p:sp>
        <p:nvSpPr>
          <p:cNvPr id="4" name="object 4"/>
          <p:cNvSpPr txBox="1"/>
          <p:nvPr/>
        </p:nvSpPr>
        <p:spPr>
          <a:xfrm>
            <a:off x="533400" y="4400550"/>
            <a:ext cx="8416659" cy="210955"/>
          </a:xfrm>
          <a:prstGeom prst="rect">
            <a:avLst/>
          </a:prstGeom>
          <a:ln w="38100">
            <a:noFill/>
          </a:ln>
        </p:spPr>
        <p:txBody>
          <a:bodyPr vert="horz" wrap="square" lIns="0" tIns="41275" rIns="0" bIns="0" rtlCol="0">
            <a:spAutoFit/>
          </a:bodyPr>
          <a:lstStyle/>
          <a:p>
            <a:pPr marL="90170">
              <a:lnSpc>
                <a:spcPct val="100000"/>
              </a:lnSpc>
              <a:spcBef>
                <a:spcPts val="325"/>
              </a:spcBef>
            </a:pPr>
            <a:r>
              <a:rPr lang="es-ES" sz="1100" i="1" dirty="0" smtClean="0">
                <a:latin typeface="Arial MT"/>
                <a:cs typeface="Arial MT"/>
              </a:rPr>
              <a:t>Se propone el pago de una segunda línea telefónica para el administrador </a:t>
            </a:r>
            <a:endParaRPr sz="1100" dirty="0">
              <a:latin typeface="Arial MT"/>
              <a:cs typeface="Arial M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2400" y="1200150"/>
            <a:ext cx="8560205" cy="2971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04800" y="1123950"/>
            <a:ext cx="8456301" cy="3733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0" y="4476750"/>
            <a:ext cx="7010400" cy="472565"/>
          </a:xfrm>
          <a:prstGeom prst="rect">
            <a:avLst/>
          </a:prstGeom>
          <a:ln w="38100">
            <a:solidFill>
              <a:srgbClr val="4285F4"/>
            </a:solidFill>
          </a:ln>
        </p:spPr>
        <p:txBody>
          <a:bodyPr vert="horz" wrap="square" lIns="0" tIns="41275" rIns="0" bIns="0" rtlCol="0">
            <a:spAutoFit/>
          </a:bodyPr>
          <a:lstStyle/>
          <a:p>
            <a:pPr marL="1212850" marR="266065" indent="-941069" algn="ctr">
              <a:lnSpc>
                <a:spcPct val="100000"/>
              </a:lnSpc>
              <a:spcBef>
                <a:spcPts val="325"/>
              </a:spcBef>
            </a:pPr>
            <a:r>
              <a:rPr sz="1400" dirty="0">
                <a:latin typeface="Arial MT"/>
                <a:cs typeface="Arial MT"/>
              </a:rPr>
              <a:t>Al</a:t>
            </a:r>
            <a:r>
              <a:rPr sz="1400" spc="-30" dirty="0">
                <a:latin typeface="Arial MT"/>
                <a:cs typeface="Arial MT"/>
              </a:rPr>
              <a:t> </a:t>
            </a:r>
            <a:r>
              <a:rPr sz="1400" dirty="0">
                <a:latin typeface="Arial MT"/>
                <a:cs typeface="Arial MT"/>
              </a:rPr>
              <a:t>fondo</a:t>
            </a:r>
            <a:r>
              <a:rPr sz="1400" spc="-50" dirty="0">
                <a:latin typeface="Arial MT"/>
                <a:cs typeface="Arial MT"/>
              </a:rPr>
              <a:t> </a:t>
            </a:r>
            <a:r>
              <a:rPr sz="1400" dirty="0">
                <a:latin typeface="Arial MT"/>
                <a:cs typeface="Arial MT"/>
              </a:rPr>
              <a:t>de</a:t>
            </a:r>
            <a:r>
              <a:rPr sz="1400" spc="-30" dirty="0">
                <a:latin typeface="Arial MT"/>
                <a:cs typeface="Arial MT"/>
              </a:rPr>
              <a:t> </a:t>
            </a:r>
            <a:r>
              <a:rPr sz="1400" dirty="0">
                <a:latin typeface="Arial MT"/>
                <a:cs typeface="Arial MT"/>
              </a:rPr>
              <a:t>solidaridad</a:t>
            </a:r>
            <a:r>
              <a:rPr sz="1400" spc="-60" dirty="0">
                <a:latin typeface="Arial MT"/>
                <a:cs typeface="Arial MT"/>
              </a:rPr>
              <a:t> </a:t>
            </a:r>
            <a:r>
              <a:rPr sz="1400" dirty="0">
                <a:latin typeface="Arial MT"/>
                <a:cs typeface="Arial MT"/>
              </a:rPr>
              <a:t>se</a:t>
            </a:r>
            <a:r>
              <a:rPr sz="1400" spc="-35" dirty="0">
                <a:latin typeface="Arial MT"/>
                <a:cs typeface="Arial MT"/>
              </a:rPr>
              <a:t> </a:t>
            </a:r>
            <a:r>
              <a:rPr sz="1400" dirty="0">
                <a:latin typeface="Arial MT"/>
                <a:cs typeface="Arial MT"/>
              </a:rPr>
              <a:t>le</a:t>
            </a:r>
            <a:r>
              <a:rPr sz="1400" spc="-25" dirty="0">
                <a:latin typeface="Arial MT"/>
                <a:cs typeface="Arial MT"/>
              </a:rPr>
              <a:t> </a:t>
            </a:r>
            <a:r>
              <a:rPr sz="1400" dirty="0">
                <a:latin typeface="Arial MT"/>
                <a:cs typeface="Arial MT"/>
              </a:rPr>
              <a:t>suma</a:t>
            </a:r>
            <a:r>
              <a:rPr sz="1400" spc="-50" dirty="0">
                <a:latin typeface="Arial MT"/>
                <a:cs typeface="Arial MT"/>
              </a:rPr>
              <a:t> </a:t>
            </a:r>
            <a:r>
              <a:rPr sz="1400" dirty="0">
                <a:latin typeface="Arial MT"/>
                <a:cs typeface="Arial MT"/>
              </a:rPr>
              <a:t>un</a:t>
            </a:r>
            <a:r>
              <a:rPr sz="1400" spc="-25" dirty="0">
                <a:latin typeface="Arial MT"/>
                <a:cs typeface="Arial MT"/>
              </a:rPr>
              <a:t> </a:t>
            </a:r>
            <a:r>
              <a:rPr sz="1400" dirty="0">
                <a:latin typeface="Arial MT"/>
                <a:cs typeface="Arial MT"/>
              </a:rPr>
              <a:t>remanente</a:t>
            </a:r>
            <a:r>
              <a:rPr sz="1400" spc="-70" dirty="0">
                <a:latin typeface="Arial MT"/>
                <a:cs typeface="Arial MT"/>
              </a:rPr>
              <a:t> </a:t>
            </a:r>
            <a:r>
              <a:rPr sz="1400" dirty="0">
                <a:latin typeface="Arial MT"/>
                <a:cs typeface="Arial MT"/>
              </a:rPr>
              <a:t>que</a:t>
            </a:r>
            <a:r>
              <a:rPr sz="1400" spc="-35" dirty="0">
                <a:latin typeface="Arial MT"/>
                <a:cs typeface="Arial MT"/>
              </a:rPr>
              <a:t> </a:t>
            </a:r>
            <a:r>
              <a:rPr sz="1400" dirty="0">
                <a:latin typeface="Arial MT"/>
                <a:cs typeface="Arial MT"/>
              </a:rPr>
              <a:t>viene</a:t>
            </a:r>
            <a:r>
              <a:rPr sz="1400" spc="-20" dirty="0">
                <a:latin typeface="Arial MT"/>
                <a:cs typeface="Arial MT"/>
              </a:rPr>
              <a:t> </a:t>
            </a:r>
            <a:r>
              <a:rPr sz="1400" spc="-25" dirty="0">
                <a:latin typeface="Arial MT"/>
                <a:cs typeface="Arial MT"/>
              </a:rPr>
              <a:t>de </a:t>
            </a:r>
            <a:r>
              <a:rPr sz="1400" dirty="0">
                <a:latin typeface="Arial MT"/>
                <a:cs typeface="Arial MT"/>
              </a:rPr>
              <a:t>2023</a:t>
            </a:r>
            <a:r>
              <a:rPr sz="1400" spc="-25" dirty="0">
                <a:latin typeface="Arial MT"/>
                <a:cs typeface="Arial MT"/>
              </a:rPr>
              <a:t> </a:t>
            </a:r>
            <a:r>
              <a:rPr sz="1400" dirty="0">
                <a:latin typeface="Arial MT"/>
                <a:cs typeface="Arial MT"/>
              </a:rPr>
              <a:t>($</a:t>
            </a:r>
            <a:r>
              <a:rPr sz="1400" spc="-20" dirty="0">
                <a:latin typeface="Arial MT"/>
                <a:cs typeface="Arial MT"/>
              </a:rPr>
              <a:t> </a:t>
            </a:r>
            <a:r>
              <a:rPr sz="1400" dirty="0">
                <a:latin typeface="Arial MT"/>
                <a:cs typeface="Arial MT"/>
              </a:rPr>
              <a:t>6.942.084)</a:t>
            </a:r>
            <a:r>
              <a:rPr sz="1400" spc="-45" dirty="0">
                <a:latin typeface="Arial MT"/>
                <a:cs typeface="Arial MT"/>
              </a:rPr>
              <a:t> </a:t>
            </a:r>
            <a:r>
              <a:rPr lang="es-ES" sz="1400" dirty="0">
                <a:latin typeface="Arial MT"/>
                <a:cs typeface="Arial MT"/>
              </a:rPr>
              <a:t>+</a:t>
            </a:r>
            <a:r>
              <a:rPr sz="1400" spc="-20" dirty="0" smtClean="0">
                <a:latin typeface="Arial MT"/>
                <a:cs typeface="Arial MT"/>
              </a:rPr>
              <a:t> </a:t>
            </a:r>
            <a:r>
              <a:rPr sz="1400" dirty="0">
                <a:latin typeface="Arial MT"/>
                <a:cs typeface="Arial MT"/>
              </a:rPr>
              <a:t>2024</a:t>
            </a:r>
            <a:r>
              <a:rPr sz="1400" spc="-20" dirty="0">
                <a:latin typeface="Arial MT"/>
                <a:cs typeface="Arial MT"/>
              </a:rPr>
              <a:t> </a:t>
            </a:r>
            <a:r>
              <a:rPr sz="1400" dirty="0">
                <a:latin typeface="Arial MT"/>
                <a:cs typeface="Arial MT"/>
              </a:rPr>
              <a:t>($</a:t>
            </a:r>
            <a:r>
              <a:rPr sz="1400" spc="-20" dirty="0">
                <a:latin typeface="Arial MT"/>
                <a:cs typeface="Arial MT"/>
              </a:rPr>
              <a:t> </a:t>
            </a:r>
            <a:r>
              <a:rPr sz="1400" spc="-10" dirty="0">
                <a:latin typeface="Arial MT"/>
                <a:cs typeface="Arial MT"/>
              </a:rPr>
              <a:t>428.108</a:t>
            </a:r>
            <a:r>
              <a:rPr sz="1400" spc="-10" dirty="0" smtClean="0">
                <a:latin typeface="Arial MT"/>
                <a:cs typeface="Arial MT"/>
              </a:rPr>
              <a:t>)</a:t>
            </a:r>
            <a:r>
              <a:rPr lang="es-ES" sz="1400" spc="-10" dirty="0" smtClean="0">
                <a:latin typeface="Arial MT"/>
                <a:cs typeface="Arial MT"/>
              </a:rPr>
              <a:t> + 2025 ($18.466.298)</a:t>
            </a:r>
            <a:endParaRPr sz="1400" dirty="0">
              <a:latin typeface="Arial MT"/>
              <a:cs typeface="Arial MT"/>
            </a:endParaRPr>
          </a:p>
        </p:txBody>
      </p:sp>
      <p:pic>
        <p:nvPicPr>
          <p:cNvPr id="5" name="Imagen 4"/>
          <p:cNvPicPr>
            <a:picLocks noChangeAspect="1"/>
          </p:cNvPicPr>
          <p:nvPr/>
        </p:nvPicPr>
        <p:blipFill>
          <a:blip r:embed="rId2"/>
          <a:stretch>
            <a:fillRect/>
          </a:stretch>
        </p:blipFill>
        <p:spPr>
          <a:xfrm>
            <a:off x="152400" y="1276350"/>
            <a:ext cx="8891054" cy="2895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69798" y="4383785"/>
            <a:ext cx="7573009" cy="372110"/>
          </a:xfrm>
          <a:custGeom>
            <a:avLst/>
            <a:gdLst/>
            <a:ahLst/>
            <a:cxnLst/>
            <a:rect l="l" t="t" r="r" b="b"/>
            <a:pathLst>
              <a:path w="7573009" h="372110">
                <a:moveTo>
                  <a:pt x="0" y="371855"/>
                </a:moveTo>
                <a:lnTo>
                  <a:pt x="7572756" y="371855"/>
                </a:lnTo>
                <a:lnTo>
                  <a:pt x="7572756" y="0"/>
                </a:lnTo>
                <a:lnTo>
                  <a:pt x="0" y="0"/>
                </a:lnTo>
                <a:lnTo>
                  <a:pt x="0" y="371855"/>
                </a:lnTo>
                <a:close/>
              </a:path>
            </a:pathLst>
          </a:custGeom>
          <a:ln w="38100">
            <a:solidFill>
              <a:srgbClr val="4285F4"/>
            </a:solidFill>
          </a:ln>
        </p:spPr>
        <p:txBody>
          <a:bodyPr wrap="square" lIns="0" tIns="0" rIns="0" bIns="0" rtlCol="0"/>
          <a:lstStyle/>
          <a:p>
            <a:endParaRPr/>
          </a:p>
        </p:txBody>
      </p:sp>
      <p:pic>
        <p:nvPicPr>
          <p:cNvPr id="8" name="Imagen 7"/>
          <p:cNvPicPr>
            <a:picLocks noChangeAspect="1"/>
          </p:cNvPicPr>
          <p:nvPr/>
        </p:nvPicPr>
        <p:blipFill>
          <a:blip r:embed="rId2"/>
          <a:stretch>
            <a:fillRect/>
          </a:stretch>
        </p:blipFill>
        <p:spPr>
          <a:xfrm>
            <a:off x="152400" y="82753"/>
            <a:ext cx="8806638" cy="4012997"/>
          </a:xfrm>
          <a:prstGeom prst="rect">
            <a:avLst/>
          </a:prstGeom>
        </p:spPr>
      </p:pic>
      <p:pic>
        <p:nvPicPr>
          <p:cNvPr id="9" name="Imagen 8"/>
          <p:cNvPicPr>
            <a:picLocks noChangeAspect="1"/>
          </p:cNvPicPr>
          <p:nvPr/>
        </p:nvPicPr>
        <p:blipFill>
          <a:blip r:embed="rId3"/>
          <a:stretch>
            <a:fillRect/>
          </a:stretch>
        </p:blipFill>
        <p:spPr>
          <a:xfrm>
            <a:off x="838200" y="4484114"/>
            <a:ext cx="7315200" cy="18441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1276350"/>
            <a:ext cx="7668768" cy="2505455"/>
          </a:xfrm>
          <a:prstGeom prst="rect">
            <a:avLst/>
          </a:prstGeom>
        </p:spPr>
      </p:pic>
      <p:pic>
        <p:nvPicPr>
          <p:cNvPr id="3" name="Imagen 2"/>
          <p:cNvPicPr>
            <a:picLocks noChangeAspect="1"/>
          </p:cNvPicPr>
          <p:nvPr/>
        </p:nvPicPr>
        <p:blipFill>
          <a:blip r:embed="rId3"/>
          <a:stretch>
            <a:fillRect/>
          </a:stretch>
        </p:blipFill>
        <p:spPr>
          <a:xfrm>
            <a:off x="906379" y="1352550"/>
            <a:ext cx="7551822" cy="76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3" name="object 3"/>
          <p:cNvSpPr txBox="1">
            <a:spLocks noGrp="1"/>
          </p:cNvSpPr>
          <p:nvPr>
            <p:ph type="title"/>
          </p:nvPr>
        </p:nvSpPr>
        <p:spPr>
          <a:xfrm>
            <a:off x="2367597" y="1729016"/>
            <a:ext cx="4408805" cy="391160"/>
          </a:xfrm>
          <a:prstGeom prst="rect">
            <a:avLst/>
          </a:prstGeom>
        </p:spPr>
        <p:txBody>
          <a:bodyPr vert="horz" wrap="square" lIns="0" tIns="12700" rIns="0" bIns="0" rtlCol="0">
            <a:spAutoFit/>
          </a:bodyPr>
          <a:lstStyle/>
          <a:p>
            <a:pPr marL="12700">
              <a:lnSpc>
                <a:spcPct val="100000"/>
              </a:lnSpc>
              <a:spcBef>
                <a:spcPts val="100"/>
              </a:spcBef>
            </a:pPr>
            <a:r>
              <a:rPr sz="2400" dirty="0"/>
              <a:t>INFORME</a:t>
            </a:r>
            <a:r>
              <a:rPr sz="2400" spc="-60" dirty="0"/>
              <a:t> </a:t>
            </a:r>
            <a:r>
              <a:rPr sz="2400" dirty="0"/>
              <a:t>TESORERÍA</a:t>
            </a:r>
            <a:r>
              <a:rPr sz="2400" spc="-35" dirty="0"/>
              <a:t> </a:t>
            </a:r>
            <a:r>
              <a:rPr sz="2400" spc="-10" dirty="0"/>
              <a:t>SUTEQ</a:t>
            </a:r>
            <a:endParaRPr sz="2400" dirty="0"/>
          </a:p>
        </p:txBody>
      </p:sp>
      <p:sp>
        <p:nvSpPr>
          <p:cNvPr id="15" name="object 15"/>
          <p:cNvSpPr txBox="1"/>
          <p:nvPr/>
        </p:nvSpPr>
        <p:spPr>
          <a:xfrm>
            <a:off x="7111560" y="3340382"/>
            <a:ext cx="1089660" cy="172720"/>
          </a:xfrm>
          <a:prstGeom prst="rect">
            <a:avLst/>
          </a:prstGeom>
          <a:noFill/>
        </p:spPr>
        <p:txBody>
          <a:bodyPr vert="horz" wrap="square" lIns="0" tIns="0" rIns="0" bIns="0" rtlCol="0">
            <a:spAutoFit/>
          </a:bodyPr>
          <a:lstStyle/>
          <a:p>
            <a:pPr marL="635">
              <a:lnSpc>
                <a:spcPts val="1325"/>
              </a:lnSpc>
            </a:pPr>
            <a:r>
              <a:rPr sz="1200" b="1" spc="-10" dirty="0">
                <a:solidFill>
                  <a:srgbClr val="585858"/>
                </a:solidFill>
                <a:latin typeface="Arial"/>
                <a:cs typeface="Arial"/>
              </a:rPr>
              <a:t>PROPUESTAS</a:t>
            </a:r>
            <a:endParaRPr sz="1200" dirty="0">
              <a:latin typeface="Arial"/>
              <a:cs typeface="Arial"/>
            </a:endParaRPr>
          </a:p>
        </p:txBody>
      </p:sp>
      <p:sp>
        <p:nvSpPr>
          <p:cNvPr id="20" name="object 20"/>
          <p:cNvSpPr txBox="1"/>
          <p:nvPr/>
        </p:nvSpPr>
        <p:spPr>
          <a:xfrm>
            <a:off x="4820212" y="3280979"/>
            <a:ext cx="1656714" cy="707630"/>
          </a:xfrm>
          <a:prstGeom prst="rect">
            <a:avLst/>
          </a:prstGeom>
          <a:ln w="9144">
            <a:solidFill>
              <a:srgbClr val="1F1F1F"/>
            </a:solidFill>
          </a:ln>
        </p:spPr>
        <p:txBody>
          <a:bodyPr vert="horz" wrap="square" lIns="0" tIns="69850" rIns="0" bIns="0" rtlCol="0">
            <a:spAutoFit/>
          </a:bodyPr>
          <a:lstStyle/>
          <a:p>
            <a:pPr marL="327660" marR="167640" indent="20955" algn="just">
              <a:lnSpc>
                <a:spcPct val="114999"/>
              </a:lnSpc>
              <a:spcBef>
                <a:spcPts val="550"/>
              </a:spcBef>
            </a:pPr>
            <a:r>
              <a:rPr sz="1200" b="1" dirty="0">
                <a:solidFill>
                  <a:srgbClr val="585858"/>
                </a:solidFill>
                <a:latin typeface="Arial"/>
                <a:cs typeface="Arial"/>
              </a:rPr>
              <a:t>PROYECTO</a:t>
            </a:r>
            <a:r>
              <a:rPr sz="1200" b="1" spc="-30" dirty="0">
                <a:solidFill>
                  <a:srgbClr val="585858"/>
                </a:solidFill>
                <a:latin typeface="Arial"/>
                <a:cs typeface="Arial"/>
              </a:rPr>
              <a:t> </a:t>
            </a:r>
            <a:r>
              <a:rPr sz="1200" b="1" spc="-25" dirty="0">
                <a:solidFill>
                  <a:srgbClr val="585858"/>
                </a:solidFill>
                <a:latin typeface="Arial"/>
                <a:cs typeface="Arial"/>
              </a:rPr>
              <a:t>DE </a:t>
            </a:r>
            <a:r>
              <a:rPr sz="1200" b="1" spc="-10" dirty="0">
                <a:solidFill>
                  <a:srgbClr val="585858"/>
                </a:solidFill>
                <a:latin typeface="Arial"/>
                <a:cs typeface="Arial"/>
              </a:rPr>
              <a:t>PRESUPUESTO </a:t>
            </a:r>
            <a:r>
              <a:rPr sz="1200" b="1" dirty="0">
                <a:solidFill>
                  <a:srgbClr val="585858"/>
                </a:solidFill>
                <a:latin typeface="Arial"/>
                <a:cs typeface="Arial"/>
              </a:rPr>
              <a:t>VIGENCIA</a:t>
            </a:r>
            <a:r>
              <a:rPr sz="1200" b="1" spc="-40" dirty="0">
                <a:solidFill>
                  <a:srgbClr val="585858"/>
                </a:solidFill>
                <a:latin typeface="Arial"/>
                <a:cs typeface="Arial"/>
              </a:rPr>
              <a:t> </a:t>
            </a:r>
            <a:r>
              <a:rPr sz="1200" b="1" spc="-20" dirty="0" smtClean="0">
                <a:solidFill>
                  <a:srgbClr val="585858"/>
                </a:solidFill>
                <a:latin typeface="Arial"/>
                <a:cs typeface="Arial"/>
              </a:rPr>
              <a:t>202</a:t>
            </a:r>
            <a:r>
              <a:rPr lang="es-ES" sz="1200" b="1" spc="-20" dirty="0" smtClean="0">
                <a:solidFill>
                  <a:srgbClr val="585858"/>
                </a:solidFill>
                <a:latin typeface="Arial"/>
                <a:cs typeface="Arial"/>
              </a:rPr>
              <a:t>6</a:t>
            </a:r>
            <a:endParaRPr sz="1200" dirty="0">
              <a:latin typeface="Arial"/>
              <a:cs typeface="Arial"/>
            </a:endParaRPr>
          </a:p>
        </p:txBody>
      </p:sp>
      <p:sp>
        <p:nvSpPr>
          <p:cNvPr id="27" name="object 27"/>
          <p:cNvSpPr txBox="1"/>
          <p:nvPr/>
        </p:nvSpPr>
        <p:spPr>
          <a:xfrm>
            <a:off x="2725155" y="3278431"/>
            <a:ext cx="1714448" cy="1209305"/>
          </a:xfrm>
          <a:prstGeom prst="rect">
            <a:avLst/>
          </a:prstGeom>
          <a:ln w="9144">
            <a:solidFill>
              <a:srgbClr val="1F1F1F"/>
            </a:solidFill>
          </a:ln>
        </p:spPr>
        <p:txBody>
          <a:bodyPr vert="horz" wrap="square" lIns="0" tIns="69850" rIns="0" bIns="0" rtlCol="0">
            <a:spAutoFit/>
          </a:bodyPr>
          <a:lstStyle/>
          <a:p>
            <a:pPr marL="287655" marR="128270" indent="1270" algn="ctr">
              <a:lnSpc>
                <a:spcPct val="114999"/>
              </a:lnSpc>
              <a:spcBef>
                <a:spcPts val="550"/>
              </a:spcBef>
            </a:pPr>
            <a:r>
              <a:rPr sz="1200" b="1" spc="-10" dirty="0">
                <a:solidFill>
                  <a:srgbClr val="585858"/>
                </a:solidFill>
                <a:latin typeface="Arial"/>
                <a:cs typeface="Arial"/>
              </a:rPr>
              <a:t>EJECUCIÓN PRESUPUESTAL </a:t>
            </a:r>
            <a:r>
              <a:rPr sz="1200" b="1" dirty="0">
                <a:solidFill>
                  <a:srgbClr val="585858"/>
                </a:solidFill>
                <a:latin typeface="Arial"/>
                <a:cs typeface="Arial"/>
              </a:rPr>
              <a:t>VIGENCIA</a:t>
            </a:r>
            <a:r>
              <a:rPr sz="1200" b="1" spc="-40" dirty="0">
                <a:solidFill>
                  <a:srgbClr val="585858"/>
                </a:solidFill>
                <a:latin typeface="Arial"/>
                <a:cs typeface="Arial"/>
              </a:rPr>
              <a:t> </a:t>
            </a:r>
            <a:r>
              <a:rPr sz="1200" b="1" spc="-20" dirty="0" smtClean="0">
                <a:solidFill>
                  <a:srgbClr val="585858"/>
                </a:solidFill>
                <a:latin typeface="Arial"/>
                <a:cs typeface="Arial"/>
              </a:rPr>
              <a:t>202</a:t>
            </a:r>
            <a:r>
              <a:rPr lang="es-ES" sz="1200" b="1" spc="-20" dirty="0" smtClean="0">
                <a:solidFill>
                  <a:srgbClr val="585858"/>
                </a:solidFill>
                <a:latin typeface="Arial"/>
                <a:cs typeface="Arial"/>
              </a:rPr>
              <a:t>5 </a:t>
            </a:r>
            <a:endParaRPr lang="es-ES" sz="1200" b="1" spc="-20" dirty="0" smtClean="0">
              <a:solidFill>
                <a:srgbClr val="585858"/>
              </a:solidFill>
              <a:latin typeface="Arial"/>
              <a:cs typeface="Arial"/>
            </a:endParaRPr>
          </a:p>
          <a:p>
            <a:pPr marL="287655" marR="128270" indent="1270" algn="ctr">
              <a:lnSpc>
                <a:spcPct val="114999"/>
              </a:lnSpc>
              <a:spcBef>
                <a:spcPts val="550"/>
              </a:spcBef>
            </a:pPr>
            <a:r>
              <a:rPr lang="es-ES" sz="1200" b="1" spc="-20" dirty="0" smtClean="0">
                <a:solidFill>
                  <a:srgbClr val="585858"/>
                </a:solidFill>
                <a:latin typeface="Arial"/>
                <a:cs typeface="Arial"/>
              </a:rPr>
              <a:t>GASTOS OPERACIONALES</a:t>
            </a:r>
            <a:endParaRPr sz="1200" dirty="0">
              <a:latin typeface="Arial"/>
              <a:cs typeface="Arial"/>
            </a:endParaRPr>
          </a:p>
        </p:txBody>
      </p:sp>
      <p:sp>
        <p:nvSpPr>
          <p:cNvPr id="29" name="object 9"/>
          <p:cNvSpPr txBox="1"/>
          <p:nvPr/>
        </p:nvSpPr>
        <p:spPr>
          <a:xfrm>
            <a:off x="6828668" y="3278431"/>
            <a:ext cx="1655445" cy="264881"/>
          </a:xfrm>
          <a:prstGeom prst="rect">
            <a:avLst/>
          </a:prstGeom>
          <a:ln w="9144">
            <a:solidFill>
              <a:srgbClr val="1F1F1F"/>
            </a:solidFill>
          </a:ln>
        </p:spPr>
        <p:txBody>
          <a:bodyPr vert="horz" wrap="square" lIns="0" tIns="69850" rIns="0" bIns="0" rtlCol="0">
            <a:spAutoFit/>
          </a:bodyPr>
          <a:lstStyle/>
          <a:p>
            <a:pPr marL="312420" marR="152400" algn="ctr">
              <a:lnSpc>
                <a:spcPct val="114999"/>
              </a:lnSpc>
              <a:spcBef>
                <a:spcPts val="550"/>
              </a:spcBef>
            </a:pPr>
            <a:endParaRPr sz="1200" dirty="0">
              <a:solidFill>
                <a:schemeClr val="tx1"/>
              </a:solidFill>
              <a:latin typeface="Arial"/>
              <a:cs typeface="Arial"/>
            </a:endParaRPr>
          </a:p>
        </p:txBody>
      </p:sp>
      <p:sp>
        <p:nvSpPr>
          <p:cNvPr id="30" name="object 27"/>
          <p:cNvSpPr txBox="1"/>
          <p:nvPr/>
        </p:nvSpPr>
        <p:spPr>
          <a:xfrm>
            <a:off x="687833" y="3280979"/>
            <a:ext cx="1656714" cy="707630"/>
          </a:xfrm>
          <a:prstGeom prst="rect">
            <a:avLst/>
          </a:prstGeom>
          <a:ln w="9144">
            <a:solidFill>
              <a:srgbClr val="1F1F1F"/>
            </a:solidFill>
          </a:ln>
        </p:spPr>
        <p:txBody>
          <a:bodyPr vert="horz" wrap="square" lIns="0" tIns="69850" rIns="0" bIns="0" rtlCol="0">
            <a:spAutoFit/>
          </a:bodyPr>
          <a:lstStyle/>
          <a:p>
            <a:pPr marL="287655" marR="128270" indent="1270" algn="ctr">
              <a:lnSpc>
                <a:spcPct val="114999"/>
              </a:lnSpc>
              <a:spcBef>
                <a:spcPts val="550"/>
              </a:spcBef>
            </a:pPr>
            <a:r>
              <a:rPr lang="es-ES" sz="1200" b="1" spc="-10" dirty="0" smtClean="0">
                <a:solidFill>
                  <a:srgbClr val="585858"/>
                </a:solidFill>
                <a:latin typeface="Arial"/>
                <a:cs typeface="Arial"/>
              </a:rPr>
              <a:t>EFECTIVOS Y EQUIVALENTE A EFECTIVO</a:t>
            </a:r>
            <a:endParaRPr sz="1200" dirty="0">
              <a:latin typeface="Arial"/>
              <a:cs typeface="Arial"/>
            </a:endParaRPr>
          </a:p>
        </p:txBody>
      </p:sp>
      <p:sp>
        <p:nvSpPr>
          <p:cNvPr id="4" name="Rectángulo 3"/>
          <p:cNvSpPr/>
          <p:nvPr/>
        </p:nvSpPr>
        <p:spPr>
          <a:xfrm>
            <a:off x="1231496" y="2386704"/>
            <a:ext cx="569387"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2" name="Rectángulo 31"/>
          <p:cNvSpPr/>
          <p:nvPr/>
        </p:nvSpPr>
        <p:spPr>
          <a:xfrm>
            <a:off x="7357626" y="2417052"/>
            <a:ext cx="569388" cy="923330"/>
          </a:xfrm>
          <a:prstGeom prst="rect">
            <a:avLst/>
          </a:prstGeom>
          <a:noFill/>
        </p:spPr>
        <p:txBody>
          <a:bodyPr wrap="none" lIns="91440" tIns="45720" rIns="91440" bIns="45720">
            <a:spAutoFit/>
          </a:bodyPr>
          <a:lstStyle/>
          <a:p>
            <a:pPr algn="ctr"/>
            <a:r>
              <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3" name="Rectángulo 32"/>
          <p:cNvSpPr/>
          <p:nvPr/>
        </p:nvSpPr>
        <p:spPr>
          <a:xfrm>
            <a:off x="5310824" y="2419137"/>
            <a:ext cx="569388" cy="923330"/>
          </a:xfrm>
          <a:prstGeom prst="rect">
            <a:avLst/>
          </a:prstGeom>
          <a:noFill/>
        </p:spPr>
        <p:txBody>
          <a:bodyPr wrap="none" lIns="91440" tIns="45720" rIns="91440" bIns="45720">
            <a:spAutoFit/>
          </a:bodyPr>
          <a:lstStyle/>
          <a:p>
            <a:pPr algn="ctr"/>
            <a:r>
              <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4" name="Rectángulo 33"/>
          <p:cNvSpPr/>
          <p:nvPr/>
        </p:nvSpPr>
        <p:spPr>
          <a:xfrm>
            <a:off x="3291348" y="2419137"/>
            <a:ext cx="569388" cy="923330"/>
          </a:xfrm>
          <a:prstGeom prst="rect">
            <a:avLst/>
          </a:prstGeom>
          <a:noFill/>
        </p:spPr>
        <p:txBody>
          <a:bodyPr wrap="none" lIns="91440" tIns="45720" rIns="91440" bIns="45720">
            <a:spAutoFit/>
          </a:bodyPr>
          <a:lstStyle/>
          <a:p>
            <a:pPr algn="ctr"/>
            <a:r>
              <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53559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5800" y="819150"/>
            <a:ext cx="4572000" cy="369332"/>
          </a:xfrm>
          <a:prstGeom prst="rect">
            <a:avLst/>
          </a:prstGeom>
          <a:noFill/>
        </p:spPr>
        <p:txBody>
          <a:bodyPr wrap="square" rtlCol="0">
            <a:spAutoFit/>
          </a:bodyPr>
          <a:lstStyle/>
          <a:p>
            <a:r>
              <a:rPr lang="es-ES" dirty="0" smtClean="0"/>
              <a:t>Total gastos:</a:t>
            </a:r>
            <a:endParaRPr lang="en-US" dirty="0"/>
          </a:p>
        </p:txBody>
      </p:sp>
      <p:graphicFrame>
        <p:nvGraphicFramePr>
          <p:cNvPr id="6" name="Tabla 5"/>
          <p:cNvGraphicFramePr>
            <a:graphicFrameLocks noGrp="1"/>
          </p:cNvGraphicFramePr>
          <p:nvPr>
            <p:extLst>
              <p:ext uri="{D42A27DB-BD31-4B8C-83A1-F6EECF244321}">
                <p14:modId xmlns:p14="http://schemas.microsoft.com/office/powerpoint/2010/main" val="996521884"/>
              </p:ext>
            </p:extLst>
          </p:nvPr>
        </p:nvGraphicFramePr>
        <p:xfrm>
          <a:off x="1676400" y="1205527"/>
          <a:ext cx="6096000" cy="222504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3145111632"/>
                    </a:ext>
                  </a:extLst>
                </a:gridCol>
                <a:gridCol w="2133600">
                  <a:extLst>
                    <a:ext uri="{9D8B030D-6E8A-4147-A177-3AD203B41FA5}">
                      <a16:colId xmlns:a16="http://schemas.microsoft.com/office/drawing/2014/main" val="1919525576"/>
                    </a:ext>
                  </a:extLst>
                </a:gridCol>
              </a:tblGrid>
              <a:tr h="370840">
                <a:tc>
                  <a:txBody>
                    <a:bodyPr/>
                    <a:lstStyle/>
                    <a:p>
                      <a:r>
                        <a:rPr lang="es-ES" dirty="0" smtClean="0"/>
                        <a:t>Gastos fijos de funcionamiento</a:t>
                      </a:r>
                      <a:endParaRPr lang="en-US" dirty="0"/>
                    </a:p>
                  </a:txBody>
                  <a:tcPr/>
                </a:tc>
                <a:tc>
                  <a:txBody>
                    <a:bodyPr/>
                    <a:lstStyle/>
                    <a:p>
                      <a:r>
                        <a:rPr lang="es-ES" dirty="0" smtClean="0"/>
                        <a:t>$ 566.937.230</a:t>
                      </a:r>
                      <a:endParaRPr lang="en-US" dirty="0"/>
                    </a:p>
                  </a:txBody>
                  <a:tcPr/>
                </a:tc>
                <a:extLst>
                  <a:ext uri="{0D108BD9-81ED-4DB2-BD59-A6C34878D82A}">
                    <a16:rowId xmlns:a16="http://schemas.microsoft.com/office/drawing/2014/main" val="2267153553"/>
                  </a:ext>
                </a:extLst>
              </a:tr>
              <a:tr h="370840">
                <a:tc>
                  <a:txBody>
                    <a:bodyPr/>
                    <a:lstStyle/>
                    <a:p>
                      <a:r>
                        <a:rPr lang="es-ES" dirty="0" smtClean="0"/>
                        <a:t>Gastos de la organización sindical </a:t>
                      </a:r>
                      <a:endParaRPr lang="en-US" dirty="0"/>
                    </a:p>
                  </a:txBody>
                  <a:tcPr/>
                </a:tc>
                <a:tc>
                  <a:txBody>
                    <a:bodyPr/>
                    <a:lstStyle/>
                    <a:p>
                      <a:r>
                        <a:rPr lang="es-ES" dirty="0" smtClean="0"/>
                        <a:t>$ 1.360.788.200</a:t>
                      </a:r>
                      <a:endParaRPr lang="en-US" dirty="0"/>
                    </a:p>
                  </a:txBody>
                  <a:tcPr/>
                </a:tc>
                <a:extLst>
                  <a:ext uri="{0D108BD9-81ED-4DB2-BD59-A6C34878D82A}">
                    <a16:rowId xmlns:a16="http://schemas.microsoft.com/office/drawing/2014/main" val="2255181908"/>
                  </a:ext>
                </a:extLst>
              </a:tr>
              <a:tr h="370840">
                <a:tc>
                  <a:txBody>
                    <a:bodyPr/>
                    <a:lstStyle/>
                    <a:p>
                      <a:r>
                        <a:rPr lang="es-ES" dirty="0" smtClean="0"/>
                        <a:t>Total</a:t>
                      </a:r>
                      <a:endParaRPr lang="en-US" dirty="0"/>
                    </a:p>
                  </a:txBody>
                  <a:tcPr>
                    <a:solidFill>
                      <a:srgbClr val="92D050"/>
                    </a:solidFill>
                  </a:tcPr>
                </a:tc>
                <a:tc>
                  <a:txBody>
                    <a:bodyPr/>
                    <a:lstStyle/>
                    <a:p>
                      <a:r>
                        <a:rPr lang="es-ES" dirty="0" smtClean="0"/>
                        <a:t>$ 1.927.725.430</a:t>
                      </a:r>
                      <a:endParaRPr lang="en-US" dirty="0"/>
                    </a:p>
                  </a:txBody>
                  <a:tcPr>
                    <a:solidFill>
                      <a:srgbClr val="92D050"/>
                    </a:solidFill>
                  </a:tcPr>
                </a:tc>
                <a:extLst>
                  <a:ext uri="{0D108BD9-81ED-4DB2-BD59-A6C34878D82A}">
                    <a16:rowId xmlns:a16="http://schemas.microsoft.com/office/drawing/2014/main" val="2869037594"/>
                  </a:ext>
                </a:extLst>
              </a:tr>
              <a:tr h="370840">
                <a:tc>
                  <a:txBody>
                    <a:bodyPr/>
                    <a:lstStyle/>
                    <a:p>
                      <a:r>
                        <a:rPr lang="es-ES" smtClean="0"/>
                        <a:t>imprevistos </a:t>
                      </a:r>
                      <a:endParaRPr lang="en-US" dirty="0"/>
                    </a:p>
                  </a:txBody>
                  <a:tcPr>
                    <a:solidFill>
                      <a:schemeClr val="bg1"/>
                    </a:solidFill>
                  </a:tcPr>
                </a:tc>
                <a:tc>
                  <a:txBody>
                    <a:bodyPr/>
                    <a:lstStyle/>
                    <a:p>
                      <a:r>
                        <a:rPr lang="es-ES" dirty="0" smtClean="0"/>
                        <a:t>$ 26.825.074</a:t>
                      </a:r>
                      <a:endParaRPr lang="en-US" dirty="0"/>
                    </a:p>
                  </a:txBody>
                  <a:tcPr>
                    <a:solidFill>
                      <a:schemeClr val="bg1"/>
                    </a:solidFill>
                  </a:tcPr>
                </a:tc>
                <a:extLst>
                  <a:ext uri="{0D108BD9-81ED-4DB2-BD59-A6C34878D82A}">
                    <a16:rowId xmlns:a16="http://schemas.microsoft.com/office/drawing/2014/main" val="3515912905"/>
                  </a:ext>
                </a:extLst>
              </a:tr>
              <a:tr h="370840">
                <a:tc>
                  <a:txBody>
                    <a:bodyPr/>
                    <a:lstStyle/>
                    <a:p>
                      <a:r>
                        <a:rPr lang="es-ES" dirty="0" smtClean="0"/>
                        <a:t>Inversione</a:t>
                      </a:r>
                      <a:r>
                        <a:rPr lang="es-ES" baseline="0" dirty="0" smtClean="0"/>
                        <a:t>s en edificio</a:t>
                      </a:r>
                      <a:endParaRPr lang="en-US" dirty="0"/>
                    </a:p>
                  </a:txBody>
                  <a:tcPr>
                    <a:solidFill>
                      <a:schemeClr val="bg1"/>
                    </a:solidFill>
                  </a:tcPr>
                </a:tc>
                <a:tc>
                  <a:txBody>
                    <a:bodyPr/>
                    <a:lstStyle/>
                    <a:p>
                      <a:r>
                        <a:rPr lang="es-ES" dirty="0" smtClean="0"/>
                        <a:t>$ 14.500.000</a:t>
                      </a:r>
                      <a:endParaRPr lang="en-US" dirty="0"/>
                    </a:p>
                  </a:txBody>
                  <a:tcPr>
                    <a:solidFill>
                      <a:schemeClr val="bg1"/>
                    </a:solidFill>
                  </a:tcPr>
                </a:tc>
                <a:extLst>
                  <a:ext uri="{0D108BD9-81ED-4DB2-BD59-A6C34878D82A}">
                    <a16:rowId xmlns:a16="http://schemas.microsoft.com/office/drawing/2014/main" val="1104993107"/>
                  </a:ext>
                </a:extLst>
              </a:tr>
              <a:tr h="370840">
                <a:tc>
                  <a:txBody>
                    <a:bodyPr/>
                    <a:lstStyle/>
                    <a:p>
                      <a:r>
                        <a:rPr lang="es-ES" dirty="0" smtClean="0"/>
                        <a:t>Total </a:t>
                      </a:r>
                      <a:endParaRPr lang="en-US" dirty="0"/>
                    </a:p>
                  </a:txBody>
                  <a:tcPr>
                    <a:solidFill>
                      <a:srgbClr val="92D050"/>
                    </a:solidFill>
                  </a:tcPr>
                </a:tc>
                <a:tc>
                  <a:txBody>
                    <a:bodyPr/>
                    <a:lstStyle/>
                    <a:p>
                      <a:r>
                        <a:rPr lang="es-ES" dirty="0" smtClean="0"/>
                        <a:t>$ 1.069.050.504</a:t>
                      </a:r>
                      <a:endParaRPr lang="en-US" dirty="0"/>
                    </a:p>
                  </a:txBody>
                  <a:tcPr>
                    <a:solidFill>
                      <a:srgbClr val="92D050"/>
                    </a:solidFill>
                  </a:tcPr>
                </a:tc>
                <a:extLst>
                  <a:ext uri="{0D108BD9-81ED-4DB2-BD59-A6C34878D82A}">
                    <a16:rowId xmlns:a16="http://schemas.microsoft.com/office/drawing/2014/main" val="219667300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5947854"/>
              </p:ext>
            </p:extLst>
          </p:nvPr>
        </p:nvGraphicFramePr>
        <p:xfrm>
          <a:off x="1676400" y="3714750"/>
          <a:ext cx="6096000" cy="1112520"/>
        </p:xfrm>
        <a:graphic>
          <a:graphicData uri="http://schemas.openxmlformats.org/drawingml/2006/table">
            <a:tbl>
              <a:tblPr firstRow="1" bandRow="1">
                <a:tableStyleId>{08FB837D-C827-4EFA-A057-4D05807E0F7C}</a:tableStyleId>
              </a:tblPr>
              <a:tblGrid>
                <a:gridCol w="3048000">
                  <a:extLst>
                    <a:ext uri="{9D8B030D-6E8A-4147-A177-3AD203B41FA5}">
                      <a16:colId xmlns:a16="http://schemas.microsoft.com/office/drawing/2014/main" val="2763623723"/>
                    </a:ext>
                  </a:extLst>
                </a:gridCol>
                <a:gridCol w="3048000">
                  <a:extLst>
                    <a:ext uri="{9D8B030D-6E8A-4147-A177-3AD203B41FA5}">
                      <a16:colId xmlns:a16="http://schemas.microsoft.com/office/drawing/2014/main" val="377728573"/>
                    </a:ext>
                  </a:extLst>
                </a:gridCol>
              </a:tblGrid>
              <a:tr h="370840">
                <a:tc>
                  <a:txBody>
                    <a:bodyPr/>
                    <a:lstStyle/>
                    <a:p>
                      <a:r>
                        <a:rPr lang="es-ES" b="0" dirty="0" smtClean="0">
                          <a:solidFill>
                            <a:schemeClr val="tx1"/>
                          </a:solidFill>
                        </a:rPr>
                        <a:t>Ingresos </a:t>
                      </a:r>
                      <a:endParaRPr lang="en-US" b="0" dirty="0">
                        <a:solidFill>
                          <a:schemeClr val="tx1"/>
                        </a:solidFill>
                      </a:endParaRPr>
                    </a:p>
                  </a:txBody>
                  <a:tcPr/>
                </a:tc>
                <a:tc>
                  <a:txBody>
                    <a:bodyPr/>
                    <a:lstStyle/>
                    <a:p>
                      <a:r>
                        <a:rPr lang="es-ES" b="0" dirty="0" smtClean="0">
                          <a:solidFill>
                            <a:schemeClr val="tx1"/>
                          </a:solidFill>
                        </a:rPr>
                        <a:t>1.969.050.504</a:t>
                      </a:r>
                      <a:endParaRPr lang="en-US" b="0" dirty="0">
                        <a:solidFill>
                          <a:schemeClr val="tx1"/>
                        </a:solidFill>
                      </a:endParaRPr>
                    </a:p>
                  </a:txBody>
                  <a:tcPr/>
                </a:tc>
                <a:extLst>
                  <a:ext uri="{0D108BD9-81ED-4DB2-BD59-A6C34878D82A}">
                    <a16:rowId xmlns:a16="http://schemas.microsoft.com/office/drawing/2014/main" val="2140908520"/>
                  </a:ext>
                </a:extLst>
              </a:tr>
              <a:tr h="370840">
                <a:tc>
                  <a:txBody>
                    <a:bodyPr/>
                    <a:lstStyle/>
                    <a:p>
                      <a:r>
                        <a:rPr lang="es-ES" dirty="0" smtClean="0"/>
                        <a:t>Egresos </a:t>
                      </a:r>
                      <a:endParaRPr lang="en-US"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smtClean="0"/>
                        <a:t>1.969.050.504</a:t>
                      </a:r>
                      <a:endParaRPr lang="en-US" dirty="0"/>
                    </a:p>
                  </a:txBody>
                  <a:tcPr/>
                </a:tc>
                <a:extLst>
                  <a:ext uri="{0D108BD9-81ED-4DB2-BD59-A6C34878D82A}">
                    <a16:rowId xmlns:a16="http://schemas.microsoft.com/office/drawing/2014/main" val="3936625118"/>
                  </a:ext>
                </a:extLst>
              </a:tr>
              <a:tr h="370840">
                <a:tc>
                  <a:txBody>
                    <a:bodyPr/>
                    <a:lstStyle/>
                    <a:p>
                      <a:r>
                        <a:rPr lang="es-ES" dirty="0" smtClean="0"/>
                        <a:t>Total </a:t>
                      </a:r>
                      <a:endParaRPr lang="en-US" dirty="0"/>
                    </a:p>
                  </a:txBody>
                  <a:tcPr/>
                </a:tc>
                <a:tc>
                  <a:txBody>
                    <a:bodyPr/>
                    <a:lstStyle/>
                    <a:p>
                      <a:r>
                        <a:rPr lang="es-ES" dirty="0" smtClean="0"/>
                        <a:t>0</a:t>
                      </a:r>
                      <a:endParaRPr lang="en-US" dirty="0"/>
                    </a:p>
                  </a:txBody>
                  <a:tcPr/>
                </a:tc>
                <a:extLst>
                  <a:ext uri="{0D108BD9-81ED-4DB2-BD59-A6C34878D82A}">
                    <a16:rowId xmlns:a16="http://schemas.microsoft.com/office/drawing/2014/main" val="1932437595"/>
                  </a:ext>
                </a:extLst>
              </a:tr>
            </a:tbl>
          </a:graphicData>
        </a:graphic>
      </p:graphicFrame>
    </p:spTree>
    <p:extLst>
      <p:ext uri="{BB962C8B-B14F-4D97-AF65-F5344CB8AC3E}">
        <p14:creationId xmlns:p14="http://schemas.microsoft.com/office/powerpoint/2010/main" val="131287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6" name="Rectángulo 5"/>
          <p:cNvSpPr/>
          <p:nvPr/>
        </p:nvSpPr>
        <p:spPr>
          <a:xfrm>
            <a:off x="0" y="971550"/>
            <a:ext cx="8991600" cy="3413755"/>
          </a:xfrm>
          <a:prstGeom prst="rect">
            <a:avLst/>
          </a:prstGeom>
        </p:spPr>
        <p:txBody>
          <a:bodyPr wrap="square">
            <a:spAutoFit/>
          </a:bodyPr>
          <a:lstStyle/>
          <a:p>
            <a:pPr marL="83820" algn="just">
              <a:spcAft>
                <a:spcPts val="0"/>
              </a:spcAft>
            </a:pPr>
            <a:r>
              <a:rPr lang="es-ES" sz="1400" b="1" i="1" dirty="0" smtClean="0">
                <a:effectLst/>
                <a:latin typeface="Times New Roman" panose="02020603050405020304" pitchFamily="18" charset="0"/>
                <a:ea typeface="Times New Roman" panose="02020603050405020304" pitchFamily="18" charset="0"/>
              </a:rPr>
              <a:t>Aclaraciones frente al contrato de la compra de detalle a los maestro y maestras:</a:t>
            </a:r>
            <a:r>
              <a:rPr lang="es-ES" sz="1400" dirty="0" smtClean="0">
                <a:effectLst/>
                <a:latin typeface="Times New Roman" panose="02020603050405020304" pitchFamily="18" charset="0"/>
                <a:ea typeface="Times New Roman" panose="02020603050405020304" pitchFamily="18" charset="0"/>
              </a:rPr>
              <a:t> Se firmó contrato con el señor Francisco Javier García Piedrahita por valor de $46.400.000 para la compra de 3200 sombrillas (especificaciones expuestas en el contrato). Dicho contrato fue elaborado y revisado por los asesores jurídicos de la organización, para lo cual se le allegaron todos los documentos requeridos (copia del </a:t>
            </a:r>
            <a:r>
              <a:rPr lang="es-ES" sz="1400" dirty="0" err="1" smtClean="0">
                <a:effectLst/>
                <a:latin typeface="Times New Roman" panose="02020603050405020304" pitchFamily="18" charset="0"/>
                <a:ea typeface="Times New Roman" panose="02020603050405020304" pitchFamily="18" charset="0"/>
              </a:rPr>
              <a:t>rut</a:t>
            </a:r>
            <a:r>
              <a:rPr lang="es-ES" sz="1400" dirty="0" smtClean="0">
                <a:effectLst/>
                <a:latin typeface="Times New Roman" panose="02020603050405020304" pitchFamily="18" charset="0"/>
                <a:ea typeface="Times New Roman" panose="02020603050405020304" pitchFamily="18" charset="0"/>
              </a:rPr>
              <a:t>, certificados de antecedentes, certificación de cuenta bancaria, copia de la cedula, registro de cámara y comercio). Es relevante mencionar que:</a:t>
            </a:r>
            <a:endParaRPr lang="en-US" sz="1400" dirty="0" smtClean="0">
              <a:effectLst/>
              <a:latin typeface="Times New Roman" panose="02020603050405020304" pitchFamily="18" charset="0"/>
              <a:ea typeface="Times New Roman" panose="02020603050405020304" pitchFamily="18" charset="0"/>
            </a:endParaRPr>
          </a:p>
          <a:p>
            <a:pPr marL="83820" algn="just">
              <a:spcBef>
                <a:spcPts val="140"/>
              </a:spcBef>
              <a:spcAft>
                <a:spcPts val="0"/>
              </a:spcAft>
            </a:pPr>
            <a:r>
              <a:rPr lang="es-ES" sz="1400" dirty="0" smtClean="0">
                <a:effectLst/>
                <a:latin typeface="Times New Roman" panose="02020603050405020304" pitchFamily="18"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marL="342900" lvl="0" indent="-342900" algn="just">
              <a:spcBef>
                <a:spcPts val="140"/>
              </a:spcBef>
              <a:spcAft>
                <a:spcPts val="0"/>
              </a:spcAft>
              <a:buFont typeface="Times New Roman" panose="02020603050405020304" pitchFamily="18" charset="0"/>
              <a:buChar char="-"/>
            </a:pPr>
            <a:r>
              <a:rPr lang="es-ES" sz="1400" dirty="0" smtClean="0">
                <a:effectLst/>
                <a:latin typeface="Times New Roman" panose="02020603050405020304" pitchFamily="18" charset="0"/>
                <a:ea typeface="Times New Roman" panose="02020603050405020304" pitchFamily="18" charset="0"/>
              </a:rPr>
              <a:t>La asamblea de delegados del año 2025 aprobó para la compra de detalle a los maestros un monto de $35.000.000 de los activos de la organización, más $37.300.894 equivalentes a las rentabilidades de los CDT, para un total de $72.300.894.</a:t>
            </a:r>
            <a:endParaRPr lang="en-US" sz="1400" dirty="0" smtClean="0">
              <a:effectLst/>
              <a:latin typeface="Times New Roman" panose="02020603050405020304" pitchFamily="18" charset="0"/>
              <a:ea typeface="Times New Roman" panose="02020603050405020304" pitchFamily="18" charset="0"/>
            </a:endParaRPr>
          </a:p>
          <a:p>
            <a:pPr marL="342900" lvl="0" indent="-342900" algn="just">
              <a:spcBef>
                <a:spcPts val="140"/>
              </a:spcBef>
              <a:spcAft>
                <a:spcPts val="0"/>
              </a:spcAft>
              <a:buFont typeface="Times New Roman" panose="02020603050405020304" pitchFamily="18" charset="0"/>
              <a:buChar char="-"/>
            </a:pPr>
            <a:r>
              <a:rPr lang="es-ES" sz="1400" dirty="0" smtClean="0">
                <a:effectLst/>
                <a:latin typeface="Times New Roman" panose="02020603050405020304" pitchFamily="18" charset="0"/>
                <a:ea typeface="Times New Roman" panose="02020603050405020304" pitchFamily="18" charset="0"/>
              </a:rPr>
              <a:t>Se recibió consignación de rentabilidades del CDT obtenido con </a:t>
            </a:r>
            <a:r>
              <a:rPr lang="es-ES" sz="1400" dirty="0" err="1" smtClean="0">
                <a:effectLst/>
                <a:latin typeface="Times New Roman" panose="02020603050405020304" pitchFamily="18" charset="0"/>
                <a:ea typeface="Times New Roman" panose="02020603050405020304" pitchFamily="18" charset="0"/>
              </a:rPr>
              <a:t>Juriscoop</a:t>
            </a:r>
            <a:r>
              <a:rPr lang="es-ES" sz="1400" dirty="0" smtClean="0">
                <a:effectLst/>
                <a:latin typeface="Times New Roman" panose="02020603050405020304" pitchFamily="18" charset="0"/>
                <a:ea typeface="Times New Roman" panose="02020603050405020304" pitchFamily="18" charset="0"/>
              </a:rPr>
              <a:t> por un valor de $5.604.984</a:t>
            </a:r>
            <a:endParaRPr lang="en-US" sz="1400" dirty="0" smtClean="0">
              <a:effectLst/>
              <a:latin typeface="Times New Roman" panose="02020603050405020304" pitchFamily="18" charset="0"/>
              <a:ea typeface="Times New Roman" panose="02020603050405020304" pitchFamily="18" charset="0"/>
            </a:endParaRPr>
          </a:p>
          <a:p>
            <a:pPr marL="342900" lvl="0" indent="-342900" algn="just">
              <a:spcBef>
                <a:spcPts val="140"/>
              </a:spcBef>
              <a:spcAft>
                <a:spcPts val="0"/>
              </a:spcAft>
              <a:buFont typeface="Times New Roman" panose="02020603050405020304" pitchFamily="18" charset="0"/>
              <a:buChar char="-"/>
            </a:pPr>
            <a:r>
              <a:rPr lang="es-ES" sz="1400" dirty="0" smtClean="0">
                <a:effectLst/>
                <a:latin typeface="Times New Roman" panose="02020603050405020304" pitchFamily="18" charset="0"/>
                <a:ea typeface="Times New Roman" panose="02020603050405020304" pitchFamily="18" charset="0"/>
              </a:rPr>
              <a:t>Se recibió consignación de rentabilidades del CDT obtenido con Banco Mundo mujer por un valor de $14.371.472.</a:t>
            </a:r>
            <a:endParaRPr lang="en-US" sz="1400" dirty="0" smtClean="0">
              <a:effectLst/>
              <a:latin typeface="Times New Roman" panose="02020603050405020304" pitchFamily="18" charset="0"/>
              <a:ea typeface="Times New Roman" panose="02020603050405020304" pitchFamily="18" charset="0"/>
            </a:endParaRPr>
          </a:p>
          <a:p>
            <a:pPr marL="342900" lvl="0" indent="-342900" algn="just">
              <a:spcBef>
                <a:spcPts val="140"/>
              </a:spcBef>
              <a:spcAft>
                <a:spcPts val="0"/>
              </a:spcAft>
              <a:buFont typeface="Times New Roman" panose="02020603050405020304" pitchFamily="18" charset="0"/>
              <a:buChar char="-"/>
            </a:pPr>
            <a:r>
              <a:rPr lang="es-ES" sz="1400" dirty="0" smtClean="0">
                <a:effectLst/>
                <a:latin typeface="Times New Roman" panose="02020603050405020304" pitchFamily="18" charset="0"/>
                <a:ea typeface="Times New Roman" panose="02020603050405020304" pitchFamily="18" charset="0"/>
              </a:rPr>
              <a:t>El valor del anticipo realizado según el contrato equivalía al 50% menos la retención $22.388.000</a:t>
            </a:r>
            <a:endParaRPr lang="en-US" sz="1400" dirty="0" smtClean="0">
              <a:effectLst/>
              <a:latin typeface="Times New Roman" panose="02020603050405020304" pitchFamily="18" charset="0"/>
              <a:ea typeface="Times New Roman" panose="02020603050405020304" pitchFamily="18" charset="0"/>
            </a:endParaRPr>
          </a:p>
          <a:p>
            <a:pPr marL="342900" lvl="0" indent="-342900" algn="just">
              <a:spcBef>
                <a:spcPts val="140"/>
              </a:spcBef>
              <a:spcAft>
                <a:spcPts val="0"/>
              </a:spcAft>
              <a:buFont typeface="Times New Roman" panose="02020603050405020304" pitchFamily="18" charset="0"/>
              <a:buChar char="-"/>
            </a:pPr>
            <a:r>
              <a:rPr lang="es-ES" sz="1400" dirty="0" smtClean="0">
                <a:effectLst/>
                <a:latin typeface="Times New Roman" panose="02020603050405020304" pitchFamily="18" charset="0"/>
                <a:ea typeface="Times New Roman" panose="02020603050405020304" pitchFamily="18" charset="0"/>
              </a:rPr>
              <a:t>La suma de las consignaciones recibidas de la rentabilidad de los CDT equivale a $19.976.456.</a:t>
            </a:r>
            <a:endParaRPr lang="en-US" sz="1400" dirty="0" smtClean="0">
              <a:effectLst/>
              <a:latin typeface="Times New Roman" panose="02020603050405020304" pitchFamily="18" charset="0"/>
              <a:ea typeface="Times New Roman" panose="02020603050405020304" pitchFamily="18" charset="0"/>
            </a:endParaRPr>
          </a:p>
          <a:p>
            <a:pPr marL="342900" lvl="0" indent="-342900" algn="just">
              <a:spcBef>
                <a:spcPts val="140"/>
              </a:spcBef>
              <a:spcAft>
                <a:spcPts val="0"/>
              </a:spcAft>
              <a:buFont typeface="Times New Roman" panose="02020603050405020304" pitchFamily="18" charset="0"/>
              <a:buChar char="-"/>
            </a:pPr>
            <a:r>
              <a:rPr lang="es-ES" sz="1400" dirty="0" smtClean="0">
                <a:effectLst/>
                <a:latin typeface="Times New Roman" panose="02020603050405020304" pitchFamily="18" charset="0"/>
                <a:ea typeface="Times New Roman" panose="02020603050405020304" pitchFamily="18" charset="0"/>
              </a:rPr>
              <a:t>La diferencia entre el valor del anticipo y el valor de las rentabilidades salió de los activos de la organización, equivalente a $2.411.544</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6370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951723415"/>
              </p:ext>
            </p:extLst>
          </p:nvPr>
        </p:nvGraphicFramePr>
        <p:xfrm>
          <a:off x="571500" y="742950"/>
          <a:ext cx="8001000" cy="4248578"/>
        </p:xfrm>
        <a:graphic>
          <a:graphicData uri="http://schemas.openxmlformats.org/drawingml/2006/table">
            <a:tbl>
              <a:tblPr>
                <a:tableStyleId>{8799B23B-EC83-4686-B30A-512413B5E67A}</a:tableStyleId>
              </a:tblPr>
              <a:tblGrid>
                <a:gridCol w="2667000">
                  <a:extLst>
                    <a:ext uri="{9D8B030D-6E8A-4147-A177-3AD203B41FA5}">
                      <a16:colId xmlns:a16="http://schemas.microsoft.com/office/drawing/2014/main" val="428680635"/>
                    </a:ext>
                  </a:extLst>
                </a:gridCol>
                <a:gridCol w="2667000">
                  <a:extLst>
                    <a:ext uri="{9D8B030D-6E8A-4147-A177-3AD203B41FA5}">
                      <a16:colId xmlns:a16="http://schemas.microsoft.com/office/drawing/2014/main" val="3182722926"/>
                    </a:ext>
                  </a:extLst>
                </a:gridCol>
                <a:gridCol w="2667000">
                  <a:extLst>
                    <a:ext uri="{9D8B030D-6E8A-4147-A177-3AD203B41FA5}">
                      <a16:colId xmlns:a16="http://schemas.microsoft.com/office/drawing/2014/main" val="2465897150"/>
                    </a:ext>
                  </a:extLst>
                </a:gridCol>
              </a:tblGrid>
              <a:tr h="220900">
                <a:tc>
                  <a:txBody>
                    <a:bodyPr/>
                    <a:lstStyle/>
                    <a:p>
                      <a:pPr algn="ctr"/>
                      <a:r>
                        <a:rPr lang="en-US" sz="1600" b="1" i="1" u="none" dirty="0" err="1"/>
                        <a:t>Beneficio</a:t>
                      </a:r>
                      <a:endParaRPr lang="en-US" sz="1600" b="1" i="1" u="none" dirty="0"/>
                    </a:p>
                  </a:txBody>
                  <a:tcPr marL="31557" marR="31557" marT="15779" marB="15779" anchor="ctr">
                    <a:solidFill>
                      <a:srgbClr val="92D050"/>
                    </a:solidFill>
                  </a:tcPr>
                </a:tc>
                <a:tc>
                  <a:txBody>
                    <a:bodyPr/>
                    <a:lstStyle/>
                    <a:p>
                      <a:pPr algn="ctr"/>
                      <a:r>
                        <a:rPr lang="en-US" sz="1600" b="1" i="1" u="none"/>
                        <a:t>Descripción</a:t>
                      </a:r>
                    </a:p>
                  </a:txBody>
                  <a:tcPr marL="31557" marR="31557" marT="15779" marB="15779" anchor="ctr">
                    <a:solidFill>
                      <a:srgbClr val="92D050"/>
                    </a:solidFill>
                  </a:tcPr>
                </a:tc>
                <a:tc>
                  <a:txBody>
                    <a:bodyPr/>
                    <a:lstStyle/>
                    <a:p>
                      <a:pPr algn="ctr"/>
                      <a:r>
                        <a:rPr lang="en-US" sz="1600" b="1" i="1" u="none" dirty="0"/>
                        <a:t>Valor </a:t>
                      </a:r>
                      <a:r>
                        <a:rPr lang="en-US" sz="1600" b="1" i="1" u="none" dirty="0" err="1"/>
                        <a:t>económico</a:t>
                      </a:r>
                      <a:r>
                        <a:rPr lang="en-US" sz="1600" b="1" i="1" u="none" dirty="0"/>
                        <a:t> </a:t>
                      </a:r>
                      <a:r>
                        <a:rPr lang="en-US" sz="1600" b="1" i="1" u="none" dirty="0" err="1"/>
                        <a:t>aproximado</a:t>
                      </a:r>
                      <a:endParaRPr lang="en-US" sz="1600" b="1" i="1" u="none" dirty="0"/>
                    </a:p>
                  </a:txBody>
                  <a:tcPr marL="31557" marR="31557" marT="15779" marB="15779" anchor="ctr">
                    <a:solidFill>
                      <a:srgbClr val="92D050"/>
                    </a:solidFill>
                  </a:tcPr>
                </a:tc>
                <a:extLst>
                  <a:ext uri="{0D108BD9-81ED-4DB2-BD59-A6C34878D82A}">
                    <a16:rowId xmlns:a16="http://schemas.microsoft.com/office/drawing/2014/main" val="1174736271"/>
                  </a:ext>
                </a:extLst>
              </a:tr>
              <a:tr h="315571">
                <a:tc>
                  <a:txBody>
                    <a:bodyPr/>
                    <a:lstStyle/>
                    <a:p>
                      <a:r>
                        <a:rPr lang="en-US" sz="1200"/>
                        <a:t>Incremento salarial 2026</a:t>
                      </a:r>
                    </a:p>
                  </a:txBody>
                  <a:tcPr marL="31557" marR="31557" marT="15779" marB="15779" anchor="ctr"/>
                </a:tc>
                <a:tc>
                  <a:txBody>
                    <a:bodyPr/>
                    <a:lstStyle/>
                    <a:p>
                      <a:r>
                        <a:rPr lang="es-ES" sz="1200"/>
                        <a:t>Aumento del salario básico equivalente al IPC + 2.3 puntos porcentuales</a:t>
                      </a:r>
                    </a:p>
                  </a:txBody>
                  <a:tcPr marL="31557" marR="31557" marT="15779" marB="15779" anchor="ctr"/>
                </a:tc>
                <a:tc>
                  <a:txBody>
                    <a:bodyPr/>
                    <a:lstStyle/>
                    <a:p>
                      <a:r>
                        <a:rPr lang="es-ES" sz="1200" dirty="0"/>
                        <a:t>7,4% sobre el salario básico mensual</a:t>
                      </a:r>
                    </a:p>
                  </a:txBody>
                  <a:tcPr marL="31557" marR="31557" marT="15779" marB="15779" anchor="ctr"/>
                </a:tc>
                <a:extLst>
                  <a:ext uri="{0D108BD9-81ED-4DB2-BD59-A6C34878D82A}">
                    <a16:rowId xmlns:a16="http://schemas.microsoft.com/office/drawing/2014/main" val="2340292906"/>
                  </a:ext>
                </a:extLst>
              </a:tr>
              <a:tr h="315571">
                <a:tc>
                  <a:txBody>
                    <a:bodyPr/>
                    <a:lstStyle/>
                    <a:p>
                      <a:r>
                        <a:rPr lang="en-US" sz="1200"/>
                        <a:t>Incremento salarial 2027</a:t>
                      </a:r>
                    </a:p>
                  </a:txBody>
                  <a:tcPr marL="31557" marR="31557" marT="15779" marB="15779" anchor="ctr"/>
                </a:tc>
                <a:tc>
                  <a:txBody>
                    <a:bodyPr/>
                    <a:lstStyle/>
                    <a:p>
                      <a:r>
                        <a:rPr lang="es-ES" sz="1200"/>
                        <a:t>Aumento equivalente al IPC + 1.2 puntos porcentuales</a:t>
                      </a:r>
                    </a:p>
                  </a:txBody>
                  <a:tcPr marL="31557" marR="31557" marT="15779" marB="15779" anchor="ctr"/>
                </a:tc>
                <a:tc>
                  <a:txBody>
                    <a:bodyPr/>
                    <a:lstStyle/>
                    <a:p>
                      <a:r>
                        <a:rPr lang="en-US" sz="1200" dirty="0"/>
                        <a:t>Variable </a:t>
                      </a:r>
                      <a:r>
                        <a:rPr lang="en-US" sz="1200" dirty="0" err="1"/>
                        <a:t>según</a:t>
                      </a:r>
                      <a:r>
                        <a:rPr lang="en-US" sz="1200" dirty="0"/>
                        <a:t> IPC</a:t>
                      </a:r>
                    </a:p>
                  </a:txBody>
                  <a:tcPr marL="31557" marR="31557" marT="15779" marB="15779" anchor="ctr"/>
                </a:tc>
                <a:extLst>
                  <a:ext uri="{0D108BD9-81ED-4DB2-BD59-A6C34878D82A}">
                    <a16:rowId xmlns:a16="http://schemas.microsoft.com/office/drawing/2014/main" val="872631178"/>
                  </a:ext>
                </a:extLst>
              </a:tr>
              <a:tr h="315571">
                <a:tc>
                  <a:txBody>
                    <a:bodyPr/>
                    <a:lstStyle/>
                    <a:p>
                      <a:r>
                        <a:rPr lang="en-US" sz="1200"/>
                        <a:t>Prima extralegal de vacaciones</a:t>
                      </a:r>
                    </a:p>
                  </a:txBody>
                  <a:tcPr marL="31557" marR="31557" marT="15779" marB="15779" anchor="ctr"/>
                </a:tc>
                <a:tc>
                  <a:txBody>
                    <a:bodyPr/>
                    <a:lstStyle/>
                    <a:p>
                      <a:r>
                        <a:rPr lang="es-ES" sz="1200"/>
                        <a:t>Prima anual pagada al momento del disfrute de vacaciones</a:t>
                      </a:r>
                    </a:p>
                  </a:txBody>
                  <a:tcPr marL="31557" marR="31557" marT="15779" marB="15779" anchor="ctr"/>
                </a:tc>
                <a:tc>
                  <a:txBody>
                    <a:bodyPr/>
                    <a:lstStyle/>
                    <a:p>
                      <a:r>
                        <a:rPr lang="en-US" sz="1200" dirty="0"/>
                        <a:t>$500.000 </a:t>
                      </a:r>
                      <a:r>
                        <a:rPr lang="en-US" sz="1200" dirty="0" err="1"/>
                        <a:t>en</a:t>
                      </a:r>
                      <a:r>
                        <a:rPr lang="en-US" sz="1200" dirty="0"/>
                        <a:t> 2026 / $530.000 </a:t>
                      </a:r>
                      <a:r>
                        <a:rPr lang="en-US" sz="1200" dirty="0" err="1"/>
                        <a:t>en</a:t>
                      </a:r>
                      <a:r>
                        <a:rPr lang="en-US" sz="1200" dirty="0"/>
                        <a:t> 2027</a:t>
                      </a:r>
                    </a:p>
                  </a:txBody>
                  <a:tcPr marL="31557" marR="31557" marT="15779" marB="15779" anchor="ctr"/>
                </a:tc>
                <a:extLst>
                  <a:ext uri="{0D108BD9-81ED-4DB2-BD59-A6C34878D82A}">
                    <a16:rowId xmlns:a16="http://schemas.microsoft.com/office/drawing/2014/main" val="4195573506"/>
                  </a:ext>
                </a:extLst>
              </a:tr>
              <a:tr h="315571">
                <a:tc>
                  <a:txBody>
                    <a:bodyPr/>
                    <a:lstStyle/>
                    <a:p>
                      <a:r>
                        <a:rPr lang="en-US" sz="1200"/>
                        <a:t>Auxilio educativo</a:t>
                      </a:r>
                    </a:p>
                  </a:txBody>
                  <a:tcPr marL="31557" marR="31557" marT="15779" marB="15779" anchor="ctr"/>
                </a:tc>
                <a:tc>
                  <a:txBody>
                    <a:bodyPr/>
                    <a:lstStyle/>
                    <a:p>
                      <a:r>
                        <a:rPr lang="es-ES" sz="1200"/>
                        <a:t>Apoyo económico anual para estudios de hijos o del trabajador</a:t>
                      </a:r>
                    </a:p>
                  </a:txBody>
                  <a:tcPr marL="31557" marR="31557" marT="15779" marB="15779" anchor="ctr"/>
                </a:tc>
                <a:tc>
                  <a:txBody>
                    <a:bodyPr/>
                    <a:lstStyle/>
                    <a:p>
                      <a:r>
                        <a:rPr lang="es-ES" sz="1200" dirty="0"/>
                        <a:t>$100.000 en 2026 / $130.000 en 2027 por beneficiario</a:t>
                      </a:r>
                    </a:p>
                  </a:txBody>
                  <a:tcPr marL="31557" marR="31557" marT="15779" marB="15779" anchor="ctr"/>
                </a:tc>
                <a:extLst>
                  <a:ext uri="{0D108BD9-81ED-4DB2-BD59-A6C34878D82A}">
                    <a16:rowId xmlns:a16="http://schemas.microsoft.com/office/drawing/2014/main" val="4248210293"/>
                  </a:ext>
                </a:extLst>
              </a:tr>
              <a:tr h="315571">
                <a:tc>
                  <a:txBody>
                    <a:bodyPr/>
                    <a:lstStyle/>
                    <a:p>
                      <a:r>
                        <a:rPr lang="es-ES" sz="1200"/>
                        <a:t>Integración de fin de año</a:t>
                      </a:r>
                    </a:p>
                  </a:txBody>
                  <a:tcPr marL="31557" marR="31557" marT="15779" marB="15779" anchor="ctr"/>
                </a:tc>
                <a:tc>
                  <a:txBody>
                    <a:bodyPr/>
                    <a:lstStyle/>
                    <a:p>
                      <a:r>
                        <a:rPr lang="es-ES" sz="1200"/>
                        <a:t>Actividad anual financiada por el sindicato para todos los trabajadores</a:t>
                      </a:r>
                    </a:p>
                  </a:txBody>
                  <a:tcPr marL="31557" marR="31557" marT="15779" marB="15779" anchor="ctr"/>
                </a:tc>
                <a:tc>
                  <a:txBody>
                    <a:bodyPr/>
                    <a:lstStyle/>
                    <a:p>
                      <a:r>
                        <a:rPr lang="es-ES" sz="1200" dirty="0"/>
                        <a:t>$2.030.325 por año para la actividad</a:t>
                      </a:r>
                    </a:p>
                  </a:txBody>
                  <a:tcPr marL="31557" marR="31557" marT="15779" marB="15779" anchor="ctr"/>
                </a:tc>
                <a:extLst>
                  <a:ext uri="{0D108BD9-81ED-4DB2-BD59-A6C34878D82A}">
                    <a16:rowId xmlns:a16="http://schemas.microsoft.com/office/drawing/2014/main" val="2001557711"/>
                  </a:ext>
                </a:extLst>
              </a:tr>
              <a:tr h="315571">
                <a:tc>
                  <a:txBody>
                    <a:bodyPr/>
                    <a:lstStyle/>
                    <a:p>
                      <a:r>
                        <a:rPr lang="en-US" sz="1200"/>
                        <a:t>Auxilio óptico</a:t>
                      </a:r>
                    </a:p>
                  </a:txBody>
                  <a:tcPr marL="31557" marR="31557" marT="15779" marB="15779" anchor="ctr"/>
                </a:tc>
                <a:tc>
                  <a:txBody>
                    <a:bodyPr/>
                    <a:lstStyle/>
                    <a:p>
                      <a:r>
                        <a:rPr lang="es-ES" sz="1200"/>
                        <a:t>Apoyo para compra de lentes y montura con fórmula médica</a:t>
                      </a:r>
                    </a:p>
                  </a:txBody>
                  <a:tcPr marL="31557" marR="31557" marT="15779" marB="15779" anchor="ctr"/>
                </a:tc>
                <a:tc>
                  <a:txBody>
                    <a:bodyPr/>
                    <a:lstStyle/>
                    <a:p>
                      <a:r>
                        <a:rPr lang="en-US" sz="1200" dirty="0"/>
                        <a:t>$250.000 </a:t>
                      </a:r>
                      <a:r>
                        <a:rPr lang="en-US" sz="1200" dirty="0" err="1"/>
                        <a:t>por</a:t>
                      </a:r>
                      <a:r>
                        <a:rPr lang="en-US" sz="1200" dirty="0"/>
                        <a:t> </a:t>
                      </a:r>
                      <a:r>
                        <a:rPr lang="en-US" sz="1200" dirty="0" err="1"/>
                        <a:t>año</a:t>
                      </a:r>
                      <a:endParaRPr lang="en-US" sz="1200" dirty="0"/>
                    </a:p>
                  </a:txBody>
                  <a:tcPr marL="31557" marR="31557" marT="15779" marB="15779" anchor="ctr"/>
                </a:tc>
                <a:extLst>
                  <a:ext uri="{0D108BD9-81ED-4DB2-BD59-A6C34878D82A}">
                    <a16:rowId xmlns:a16="http://schemas.microsoft.com/office/drawing/2014/main" val="3988148563"/>
                  </a:ext>
                </a:extLst>
              </a:tr>
              <a:tr h="315571">
                <a:tc>
                  <a:txBody>
                    <a:bodyPr/>
                    <a:lstStyle/>
                    <a:p>
                      <a:r>
                        <a:rPr lang="en-US" sz="1200"/>
                        <a:t>Auxilio de retiro digno</a:t>
                      </a:r>
                    </a:p>
                  </a:txBody>
                  <a:tcPr marL="31557" marR="31557" marT="15779" marB="15779" anchor="ctr"/>
                </a:tc>
                <a:tc>
                  <a:txBody>
                    <a:bodyPr/>
                    <a:lstStyle/>
                    <a:p>
                      <a:r>
                        <a:rPr lang="es-ES" sz="1200"/>
                        <a:t>Reconocimiento económico al momento de pensionarse</a:t>
                      </a:r>
                    </a:p>
                  </a:txBody>
                  <a:tcPr marL="31557" marR="31557" marT="15779" marB="15779" anchor="ctr"/>
                </a:tc>
                <a:tc>
                  <a:txBody>
                    <a:bodyPr/>
                    <a:lstStyle/>
                    <a:p>
                      <a:r>
                        <a:rPr lang="en-US" sz="1200" dirty="0"/>
                        <a:t>$1.000.000</a:t>
                      </a:r>
                    </a:p>
                  </a:txBody>
                  <a:tcPr marL="31557" marR="31557" marT="15779" marB="15779" anchor="ctr"/>
                </a:tc>
                <a:extLst>
                  <a:ext uri="{0D108BD9-81ED-4DB2-BD59-A6C34878D82A}">
                    <a16:rowId xmlns:a16="http://schemas.microsoft.com/office/drawing/2014/main" val="1372367783"/>
                  </a:ext>
                </a:extLst>
              </a:tr>
              <a:tr h="315571">
                <a:tc>
                  <a:txBody>
                    <a:bodyPr/>
                    <a:lstStyle/>
                    <a:p>
                      <a:r>
                        <a:rPr lang="en-US" sz="1200"/>
                        <a:t>Dotación</a:t>
                      </a:r>
                    </a:p>
                  </a:txBody>
                  <a:tcPr marL="31557" marR="31557" marT="15779" marB="15779" anchor="ctr"/>
                </a:tc>
                <a:tc>
                  <a:txBody>
                    <a:bodyPr/>
                    <a:lstStyle/>
                    <a:p>
                      <a:r>
                        <a:rPr lang="es-ES" sz="1200"/>
                        <a:t>Entrega de prendas de vestir y calzado según la ley laboral</a:t>
                      </a:r>
                    </a:p>
                  </a:txBody>
                  <a:tcPr marL="31557" marR="31557" marT="15779" marB="15779" anchor="ctr"/>
                </a:tc>
                <a:tc>
                  <a:txBody>
                    <a:bodyPr/>
                    <a:lstStyle/>
                    <a:p>
                      <a:r>
                        <a:rPr lang="es-ES" sz="1200" dirty="0"/>
                        <a:t>Valor en especie (no monetizado en el acta)</a:t>
                      </a:r>
                    </a:p>
                  </a:txBody>
                  <a:tcPr marL="31557" marR="31557" marT="15779" marB="15779" anchor="ctr"/>
                </a:tc>
                <a:extLst>
                  <a:ext uri="{0D108BD9-81ED-4DB2-BD59-A6C34878D82A}">
                    <a16:rowId xmlns:a16="http://schemas.microsoft.com/office/drawing/2014/main" val="4039481137"/>
                  </a:ext>
                </a:extLst>
              </a:tr>
              <a:tr h="315571">
                <a:tc>
                  <a:txBody>
                    <a:bodyPr/>
                    <a:lstStyle/>
                    <a:p>
                      <a:r>
                        <a:rPr lang="en-US" sz="1200"/>
                        <a:t>Auxilio por antigüedad</a:t>
                      </a:r>
                    </a:p>
                  </a:txBody>
                  <a:tcPr marL="31557" marR="31557" marT="15779" marB="15779" anchor="ctr"/>
                </a:tc>
                <a:tc>
                  <a:txBody>
                    <a:bodyPr/>
                    <a:lstStyle/>
                    <a:p>
                      <a:r>
                        <a:rPr lang="es-ES" sz="1200"/>
                        <a:t>Día(s) laboral(es) remunerado(s) cada 5 años de servicio</a:t>
                      </a:r>
                    </a:p>
                  </a:txBody>
                  <a:tcPr marL="31557" marR="31557" marT="15779" marB="15779" anchor="ctr"/>
                </a:tc>
                <a:tc>
                  <a:txBody>
                    <a:bodyPr/>
                    <a:lstStyle/>
                    <a:p>
                      <a:r>
                        <a:rPr lang="es-ES" sz="1200" dirty="0"/>
                        <a:t>Equivalente al salario de 1 día (o hasta 3 días según antigüedad)</a:t>
                      </a:r>
                    </a:p>
                  </a:txBody>
                  <a:tcPr marL="31557" marR="31557" marT="15779" marB="15779" anchor="ctr"/>
                </a:tc>
                <a:extLst>
                  <a:ext uri="{0D108BD9-81ED-4DB2-BD59-A6C34878D82A}">
                    <a16:rowId xmlns:a16="http://schemas.microsoft.com/office/drawing/2014/main" val="4149223138"/>
                  </a:ext>
                </a:extLst>
              </a:tr>
              <a:tr h="315571">
                <a:tc>
                  <a:txBody>
                    <a:bodyPr/>
                    <a:lstStyle/>
                    <a:p>
                      <a:r>
                        <a:rPr lang="en-US" sz="1200"/>
                        <a:t>Permisos remunerados y calamidad</a:t>
                      </a:r>
                    </a:p>
                  </a:txBody>
                  <a:tcPr marL="31557" marR="31557" marT="15779" marB="15779" anchor="ctr"/>
                </a:tc>
                <a:tc>
                  <a:txBody>
                    <a:bodyPr/>
                    <a:lstStyle/>
                    <a:p>
                      <a:r>
                        <a:rPr lang="es-ES" sz="1200"/>
                        <a:t>Permisos con mantenimiento del salario</a:t>
                      </a:r>
                    </a:p>
                  </a:txBody>
                  <a:tcPr marL="31557" marR="31557" marT="15779" marB="15779" anchor="ctr"/>
                </a:tc>
                <a:tc>
                  <a:txBody>
                    <a:bodyPr/>
                    <a:lstStyle/>
                    <a:p>
                      <a:r>
                        <a:rPr lang="es-ES" sz="1200" dirty="0"/>
                        <a:t>Valor equivalente al salario de los días otorgados</a:t>
                      </a:r>
                    </a:p>
                  </a:txBody>
                  <a:tcPr marL="31557" marR="31557" marT="15779" marB="15779" anchor="ctr"/>
                </a:tc>
                <a:extLst>
                  <a:ext uri="{0D108BD9-81ED-4DB2-BD59-A6C34878D82A}">
                    <a16:rowId xmlns:a16="http://schemas.microsoft.com/office/drawing/2014/main" val="2963321770"/>
                  </a:ext>
                </a:extLst>
              </a:tr>
            </a:tbl>
          </a:graphicData>
        </a:graphic>
      </p:graphicFrame>
      <p:sp>
        <p:nvSpPr>
          <p:cNvPr id="4" name="CuadroTexto 3"/>
          <p:cNvSpPr txBox="1"/>
          <p:nvPr/>
        </p:nvSpPr>
        <p:spPr>
          <a:xfrm>
            <a:off x="1143000" y="330717"/>
            <a:ext cx="6858000" cy="400110"/>
          </a:xfrm>
          <a:prstGeom prst="rect">
            <a:avLst/>
          </a:prstGeom>
          <a:solidFill>
            <a:schemeClr val="accent2"/>
          </a:solidFill>
        </p:spPr>
        <p:txBody>
          <a:bodyPr wrap="square" rtlCol="0">
            <a:spAutoFit/>
          </a:bodyPr>
          <a:lstStyle/>
          <a:p>
            <a:pPr algn="ctr"/>
            <a:r>
              <a:rPr lang="es-ES" sz="2000" b="1" dirty="0" smtClean="0">
                <a:solidFill>
                  <a:schemeClr val="bg1"/>
                </a:solidFill>
              </a:rPr>
              <a:t>Beneficios convención colectiva </a:t>
            </a:r>
            <a:r>
              <a:rPr lang="es-ES" sz="2000" b="1" dirty="0" err="1" smtClean="0">
                <a:solidFill>
                  <a:schemeClr val="bg1"/>
                </a:solidFill>
              </a:rPr>
              <a:t>suteq-sintraong</a:t>
            </a:r>
            <a:endParaRPr lang="en-US" sz="2000" b="1" dirty="0">
              <a:solidFill>
                <a:schemeClr val="bg1"/>
              </a:solidFill>
            </a:endParaRPr>
          </a:p>
        </p:txBody>
      </p:sp>
    </p:spTree>
    <p:extLst>
      <p:ext uri="{BB962C8B-B14F-4D97-AF65-F5344CB8AC3E}">
        <p14:creationId xmlns:p14="http://schemas.microsoft.com/office/powerpoint/2010/main" val="156120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5800" y="1276350"/>
            <a:ext cx="4572000" cy="369332"/>
          </a:xfrm>
          <a:prstGeom prst="rect">
            <a:avLst/>
          </a:prstGeom>
          <a:noFill/>
        </p:spPr>
        <p:txBody>
          <a:bodyPr wrap="square" rtlCol="0">
            <a:spAutoFit/>
          </a:bodyPr>
          <a:lstStyle/>
          <a:p>
            <a:r>
              <a:rPr lang="es-ES" dirty="0" smtClean="0"/>
              <a:t>Asesoría Jurídica:</a:t>
            </a:r>
            <a:endParaRPr lang="en-US" dirty="0"/>
          </a:p>
        </p:txBody>
      </p:sp>
      <p:graphicFrame>
        <p:nvGraphicFramePr>
          <p:cNvPr id="6" name="Tabla 5"/>
          <p:cNvGraphicFramePr>
            <a:graphicFrameLocks noGrp="1"/>
          </p:cNvGraphicFramePr>
          <p:nvPr>
            <p:extLst>
              <p:ext uri="{D42A27DB-BD31-4B8C-83A1-F6EECF244321}">
                <p14:modId xmlns:p14="http://schemas.microsoft.com/office/powerpoint/2010/main" val="22797244"/>
              </p:ext>
            </p:extLst>
          </p:nvPr>
        </p:nvGraphicFramePr>
        <p:xfrm>
          <a:off x="1066800" y="1962150"/>
          <a:ext cx="4038600" cy="222504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3145111632"/>
                    </a:ext>
                  </a:extLst>
                </a:gridCol>
                <a:gridCol w="2438400">
                  <a:extLst>
                    <a:ext uri="{9D8B030D-6E8A-4147-A177-3AD203B41FA5}">
                      <a16:colId xmlns:a16="http://schemas.microsoft.com/office/drawing/2014/main" val="1919525576"/>
                    </a:ext>
                  </a:extLst>
                </a:gridCol>
              </a:tblGrid>
              <a:tr h="370840">
                <a:tc>
                  <a:txBody>
                    <a:bodyPr/>
                    <a:lstStyle/>
                    <a:p>
                      <a:r>
                        <a:rPr lang="es-ES" dirty="0" smtClean="0"/>
                        <a:t>2025</a:t>
                      </a:r>
                      <a:endParaRPr lang="en-US" dirty="0"/>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2267153553"/>
                  </a:ext>
                </a:extLst>
              </a:tr>
              <a:tr h="370840">
                <a:tc>
                  <a:txBody>
                    <a:bodyPr/>
                    <a:lstStyle/>
                    <a:p>
                      <a:r>
                        <a:rPr lang="es-ES" dirty="0" smtClean="0"/>
                        <a:t>Presupuestado</a:t>
                      </a:r>
                      <a:endParaRPr lang="en-US" dirty="0"/>
                    </a:p>
                  </a:txBody>
                  <a:tcPr/>
                </a:tc>
                <a:tc>
                  <a:txBody>
                    <a:bodyPr/>
                    <a:lstStyle/>
                    <a:p>
                      <a:r>
                        <a:rPr lang="es-ES" dirty="0" smtClean="0"/>
                        <a:t>$ 90.419.796</a:t>
                      </a:r>
                      <a:endParaRPr lang="en-US" dirty="0"/>
                    </a:p>
                  </a:txBody>
                  <a:tcPr/>
                </a:tc>
                <a:extLst>
                  <a:ext uri="{0D108BD9-81ED-4DB2-BD59-A6C34878D82A}">
                    <a16:rowId xmlns:a16="http://schemas.microsoft.com/office/drawing/2014/main" val="2255181908"/>
                  </a:ext>
                </a:extLst>
              </a:tr>
              <a:tr h="370840">
                <a:tc>
                  <a:txBody>
                    <a:bodyPr/>
                    <a:lstStyle/>
                    <a:p>
                      <a:r>
                        <a:rPr lang="es-ES" dirty="0" smtClean="0"/>
                        <a:t>Ejecutado </a:t>
                      </a:r>
                      <a:endParaRPr lang="en-US" dirty="0"/>
                    </a:p>
                  </a:txBody>
                  <a:tcPr/>
                </a:tc>
                <a:tc>
                  <a:txBody>
                    <a:bodyPr/>
                    <a:lstStyle/>
                    <a:p>
                      <a:r>
                        <a:rPr lang="es-ES" dirty="0" smtClean="0"/>
                        <a:t>$ 90.922.365</a:t>
                      </a:r>
                      <a:endParaRPr lang="en-US" dirty="0"/>
                    </a:p>
                  </a:txBody>
                  <a:tcPr/>
                </a:tc>
                <a:extLst>
                  <a:ext uri="{0D108BD9-81ED-4DB2-BD59-A6C34878D82A}">
                    <a16:rowId xmlns:a16="http://schemas.microsoft.com/office/drawing/2014/main" val="2869037594"/>
                  </a:ext>
                </a:extLst>
              </a:tr>
              <a:tr h="370840">
                <a:tc>
                  <a:txBody>
                    <a:bodyPr/>
                    <a:lstStyle/>
                    <a:p>
                      <a:r>
                        <a:rPr lang="es-ES" dirty="0" smtClean="0"/>
                        <a:t>Diferencia </a:t>
                      </a:r>
                      <a:endParaRPr lang="en-US" dirty="0"/>
                    </a:p>
                  </a:txBody>
                  <a:tcPr/>
                </a:tc>
                <a:tc>
                  <a:txBody>
                    <a:bodyPr/>
                    <a:lstStyle/>
                    <a:p>
                      <a:r>
                        <a:rPr lang="es-ES" dirty="0" smtClean="0"/>
                        <a:t>$ 502.569</a:t>
                      </a:r>
                      <a:endParaRPr lang="en-US" dirty="0"/>
                    </a:p>
                  </a:txBody>
                  <a:tcPr/>
                </a:tc>
                <a:extLst>
                  <a:ext uri="{0D108BD9-81ED-4DB2-BD59-A6C34878D82A}">
                    <a16:rowId xmlns:a16="http://schemas.microsoft.com/office/drawing/2014/main" val="3515912905"/>
                  </a:ext>
                </a:extLst>
              </a:tr>
              <a:tr h="370840">
                <a:tc>
                  <a:txBody>
                    <a:bodyPr/>
                    <a:lstStyle/>
                    <a:p>
                      <a:r>
                        <a:rPr lang="es-ES" dirty="0" smtClean="0"/>
                        <a:t>2026</a:t>
                      </a:r>
                      <a:endParaRPr lang="en-US" dirty="0"/>
                    </a:p>
                  </a:txBody>
                  <a:tcPr>
                    <a:solidFill>
                      <a:srgbClr val="92D050"/>
                    </a:solidFill>
                  </a:tcPr>
                </a:tc>
                <a:tc>
                  <a:txBody>
                    <a:bodyPr/>
                    <a:lstStyle/>
                    <a:p>
                      <a:endParaRPr lang="en-US" dirty="0"/>
                    </a:p>
                  </a:txBody>
                  <a:tcPr>
                    <a:solidFill>
                      <a:srgbClr val="92D050"/>
                    </a:solidFill>
                  </a:tcPr>
                </a:tc>
                <a:extLst>
                  <a:ext uri="{0D108BD9-81ED-4DB2-BD59-A6C34878D82A}">
                    <a16:rowId xmlns:a16="http://schemas.microsoft.com/office/drawing/2014/main" val="1104993107"/>
                  </a:ext>
                </a:extLst>
              </a:tr>
              <a:tr h="370840">
                <a:tc>
                  <a:txBody>
                    <a:bodyPr/>
                    <a:lstStyle/>
                    <a:p>
                      <a:r>
                        <a:rPr lang="es-ES" dirty="0" smtClean="0"/>
                        <a:t>Presupuesto</a:t>
                      </a:r>
                      <a:endParaRPr lang="en-US" dirty="0"/>
                    </a:p>
                  </a:txBody>
                  <a:tcPr/>
                </a:tc>
                <a:tc>
                  <a:txBody>
                    <a:bodyPr/>
                    <a:lstStyle/>
                    <a:p>
                      <a:r>
                        <a:rPr lang="es-ES" dirty="0" smtClean="0"/>
                        <a:t>$ 88.000.000</a:t>
                      </a:r>
                      <a:endParaRPr lang="en-US" dirty="0"/>
                    </a:p>
                  </a:txBody>
                  <a:tcPr/>
                </a:tc>
                <a:extLst>
                  <a:ext uri="{0D108BD9-81ED-4DB2-BD59-A6C34878D82A}">
                    <a16:rowId xmlns:a16="http://schemas.microsoft.com/office/drawing/2014/main" val="2196673007"/>
                  </a:ext>
                </a:extLst>
              </a:tr>
            </a:tbl>
          </a:graphicData>
        </a:graphic>
      </p:graphicFrame>
    </p:spTree>
    <p:extLst>
      <p:ext uri="{BB962C8B-B14F-4D97-AF65-F5344CB8AC3E}">
        <p14:creationId xmlns:p14="http://schemas.microsoft.com/office/powerpoint/2010/main" val="747708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5143499"/>
          </a:xfrm>
          <a:prstGeom prst="rect">
            <a:avLst/>
          </a:prstGeom>
        </p:spPr>
      </p:pic>
      <p:sp>
        <p:nvSpPr>
          <p:cNvPr id="3" name="object 3"/>
          <p:cNvSpPr txBox="1">
            <a:spLocks noGrp="1"/>
          </p:cNvSpPr>
          <p:nvPr>
            <p:ph type="title"/>
          </p:nvPr>
        </p:nvSpPr>
        <p:spPr>
          <a:prstGeom prst="rect">
            <a:avLst/>
          </a:prstGeom>
        </p:spPr>
        <p:txBody>
          <a:bodyPr vert="horz" wrap="square" lIns="0" tIns="68580" rIns="0" bIns="0" rtlCol="0">
            <a:spAutoFit/>
          </a:bodyPr>
          <a:lstStyle/>
          <a:p>
            <a:pPr marL="201295" algn="ctr">
              <a:lnSpc>
                <a:spcPct val="100000"/>
              </a:lnSpc>
              <a:spcBef>
                <a:spcPts val="540"/>
              </a:spcBef>
            </a:pPr>
            <a:r>
              <a:rPr spc="-10" dirty="0"/>
              <a:t>GRACIAS</a:t>
            </a:r>
          </a:p>
          <a:p>
            <a:pPr marL="209550" marR="5080" algn="ctr">
              <a:lnSpc>
                <a:spcPct val="100000"/>
              </a:lnSpc>
              <a:spcBef>
                <a:spcPts val="114"/>
              </a:spcBef>
            </a:pPr>
            <a:r>
              <a:rPr sz="1600" i="1" dirty="0">
                <a:latin typeface="Times New Roman"/>
                <a:cs typeface="Times New Roman"/>
              </a:rPr>
              <a:t>Les</a:t>
            </a:r>
            <a:r>
              <a:rPr sz="1600" i="1" spc="-35" dirty="0">
                <a:latin typeface="Times New Roman"/>
                <a:cs typeface="Times New Roman"/>
              </a:rPr>
              <a:t> </a:t>
            </a:r>
            <a:r>
              <a:rPr sz="1600" i="1" dirty="0">
                <a:latin typeface="Times New Roman"/>
                <a:cs typeface="Times New Roman"/>
              </a:rPr>
              <a:t>invito</a:t>
            </a:r>
            <a:r>
              <a:rPr sz="1600" i="1" spc="-30" dirty="0">
                <a:latin typeface="Times New Roman"/>
                <a:cs typeface="Times New Roman"/>
              </a:rPr>
              <a:t> </a:t>
            </a:r>
            <a:r>
              <a:rPr sz="1600" i="1" dirty="0">
                <a:latin typeface="Times New Roman"/>
                <a:cs typeface="Times New Roman"/>
              </a:rPr>
              <a:t>a</a:t>
            </a:r>
            <a:r>
              <a:rPr sz="1600" i="1" spc="-40" dirty="0">
                <a:latin typeface="Times New Roman"/>
                <a:cs typeface="Times New Roman"/>
              </a:rPr>
              <a:t> </a:t>
            </a:r>
            <a:r>
              <a:rPr sz="1600" i="1" spc="-10" dirty="0">
                <a:latin typeface="Times New Roman"/>
                <a:cs typeface="Times New Roman"/>
              </a:rPr>
              <a:t>reflexionar</a:t>
            </a:r>
            <a:r>
              <a:rPr sz="1600" i="1" spc="-20" dirty="0">
                <a:latin typeface="Times New Roman"/>
                <a:cs typeface="Times New Roman"/>
              </a:rPr>
              <a:t> </a:t>
            </a:r>
            <a:r>
              <a:rPr sz="1600" i="1" dirty="0">
                <a:latin typeface="Times New Roman"/>
                <a:cs typeface="Times New Roman"/>
              </a:rPr>
              <a:t>sobre</a:t>
            </a:r>
            <a:r>
              <a:rPr sz="1600" i="1" spc="-40" dirty="0">
                <a:latin typeface="Times New Roman"/>
                <a:cs typeface="Times New Roman"/>
              </a:rPr>
              <a:t> </a:t>
            </a:r>
            <a:r>
              <a:rPr sz="1600" i="1" dirty="0">
                <a:latin typeface="Times New Roman"/>
                <a:cs typeface="Times New Roman"/>
              </a:rPr>
              <a:t>estos</a:t>
            </a:r>
            <a:r>
              <a:rPr sz="1600" i="1" spc="-35" dirty="0">
                <a:latin typeface="Times New Roman"/>
                <a:cs typeface="Times New Roman"/>
              </a:rPr>
              <a:t> </a:t>
            </a:r>
            <a:r>
              <a:rPr sz="1600" i="1" dirty="0">
                <a:latin typeface="Times New Roman"/>
                <a:cs typeface="Times New Roman"/>
              </a:rPr>
              <a:t>desafíos</a:t>
            </a:r>
            <a:r>
              <a:rPr sz="1600" i="1" spc="-25" dirty="0">
                <a:latin typeface="Times New Roman"/>
                <a:cs typeface="Times New Roman"/>
              </a:rPr>
              <a:t> </a:t>
            </a:r>
            <a:r>
              <a:rPr sz="1600" i="1" dirty="0">
                <a:latin typeface="Times New Roman"/>
                <a:cs typeface="Times New Roman"/>
              </a:rPr>
              <a:t>y</a:t>
            </a:r>
            <a:r>
              <a:rPr sz="1600" i="1" spc="-50" dirty="0">
                <a:latin typeface="Times New Roman"/>
                <a:cs typeface="Times New Roman"/>
              </a:rPr>
              <a:t> </a:t>
            </a:r>
            <a:r>
              <a:rPr sz="1600" i="1" dirty="0">
                <a:latin typeface="Times New Roman"/>
                <a:cs typeface="Times New Roman"/>
              </a:rPr>
              <a:t>a</a:t>
            </a:r>
            <a:r>
              <a:rPr sz="1600" i="1" spc="-5" dirty="0">
                <a:latin typeface="Times New Roman"/>
                <a:cs typeface="Times New Roman"/>
              </a:rPr>
              <a:t> </a:t>
            </a:r>
            <a:r>
              <a:rPr sz="1600" b="1" i="1" dirty="0">
                <a:latin typeface="Times New Roman"/>
                <a:cs typeface="Times New Roman"/>
              </a:rPr>
              <a:t>redoblar</a:t>
            </a:r>
            <a:r>
              <a:rPr sz="1600" b="1" i="1" spc="-40" dirty="0">
                <a:latin typeface="Times New Roman"/>
                <a:cs typeface="Times New Roman"/>
              </a:rPr>
              <a:t> </a:t>
            </a:r>
            <a:r>
              <a:rPr sz="1600" b="1" i="1" dirty="0">
                <a:latin typeface="Times New Roman"/>
                <a:cs typeface="Times New Roman"/>
              </a:rPr>
              <a:t>nuestros</a:t>
            </a:r>
            <a:r>
              <a:rPr sz="1600" b="1" i="1" spc="-35" dirty="0">
                <a:latin typeface="Times New Roman"/>
                <a:cs typeface="Times New Roman"/>
              </a:rPr>
              <a:t> </a:t>
            </a:r>
            <a:r>
              <a:rPr sz="1600" b="1" i="1" dirty="0">
                <a:latin typeface="Times New Roman"/>
                <a:cs typeface="Times New Roman"/>
              </a:rPr>
              <a:t>esfuerzos</a:t>
            </a:r>
            <a:r>
              <a:rPr sz="1600" b="1" i="1" spc="-20" dirty="0">
                <a:latin typeface="Times New Roman"/>
                <a:cs typeface="Times New Roman"/>
              </a:rPr>
              <a:t> </a:t>
            </a:r>
            <a:r>
              <a:rPr sz="1600" b="1" i="1" dirty="0">
                <a:latin typeface="Times New Roman"/>
                <a:cs typeface="Times New Roman"/>
              </a:rPr>
              <a:t>para</a:t>
            </a:r>
            <a:r>
              <a:rPr sz="1600" b="1" i="1" spc="-40" dirty="0">
                <a:latin typeface="Times New Roman"/>
                <a:cs typeface="Times New Roman"/>
              </a:rPr>
              <a:t> </a:t>
            </a:r>
            <a:r>
              <a:rPr sz="1600" b="1" i="1" dirty="0">
                <a:latin typeface="Times New Roman"/>
                <a:cs typeface="Times New Roman"/>
              </a:rPr>
              <a:t>construir</a:t>
            </a:r>
            <a:r>
              <a:rPr sz="1600" b="1" i="1" spc="-30" dirty="0">
                <a:latin typeface="Times New Roman"/>
                <a:cs typeface="Times New Roman"/>
              </a:rPr>
              <a:t> </a:t>
            </a:r>
            <a:r>
              <a:rPr sz="1600" b="1" i="1" spc="-25" dirty="0">
                <a:latin typeface="Times New Roman"/>
                <a:cs typeface="Times New Roman"/>
              </a:rPr>
              <a:t>un </a:t>
            </a:r>
            <a:r>
              <a:rPr sz="1600" b="1" i="1" dirty="0">
                <a:latin typeface="Times New Roman"/>
                <a:cs typeface="Times New Roman"/>
              </a:rPr>
              <a:t>sindicato</a:t>
            </a:r>
            <a:r>
              <a:rPr sz="1600" b="1" i="1" spc="-35" dirty="0">
                <a:latin typeface="Times New Roman"/>
                <a:cs typeface="Times New Roman"/>
              </a:rPr>
              <a:t> </a:t>
            </a:r>
            <a:r>
              <a:rPr sz="1600" b="1" i="1" dirty="0">
                <a:latin typeface="Times New Roman"/>
                <a:cs typeface="Times New Roman"/>
              </a:rPr>
              <a:t>fuerte,</a:t>
            </a:r>
            <a:r>
              <a:rPr sz="1600" b="1" i="1" spc="-15" dirty="0">
                <a:latin typeface="Times New Roman"/>
                <a:cs typeface="Times New Roman"/>
              </a:rPr>
              <a:t> </a:t>
            </a:r>
            <a:r>
              <a:rPr sz="1600" b="1" i="1" dirty="0">
                <a:latin typeface="Times New Roman"/>
                <a:cs typeface="Times New Roman"/>
              </a:rPr>
              <a:t>unido</a:t>
            </a:r>
            <a:r>
              <a:rPr sz="1600" b="1" i="1" spc="-45" dirty="0">
                <a:latin typeface="Times New Roman"/>
                <a:cs typeface="Times New Roman"/>
              </a:rPr>
              <a:t> </a:t>
            </a:r>
            <a:r>
              <a:rPr sz="1600" b="1" i="1" dirty="0">
                <a:latin typeface="Times New Roman"/>
                <a:cs typeface="Times New Roman"/>
              </a:rPr>
              <a:t>y</a:t>
            </a:r>
            <a:r>
              <a:rPr sz="1600" b="1" i="1" spc="-40" dirty="0">
                <a:latin typeface="Times New Roman"/>
                <a:cs typeface="Times New Roman"/>
              </a:rPr>
              <a:t> </a:t>
            </a:r>
            <a:r>
              <a:rPr sz="1600" b="1" i="1" dirty="0">
                <a:latin typeface="Times New Roman"/>
                <a:cs typeface="Times New Roman"/>
              </a:rPr>
              <a:t>comprometido</a:t>
            </a:r>
            <a:r>
              <a:rPr sz="1600" b="1" i="1" spc="-10" dirty="0">
                <a:latin typeface="Times New Roman"/>
                <a:cs typeface="Times New Roman"/>
              </a:rPr>
              <a:t> </a:t>
            </a:r>
            <a:r>
              <a:rPr sz="1600" b="1" i="1" dirty="0">
                <a:latin typeface="Times New Roman"/>
                <a:cs typeface="Times New Roman"/>
              </a:rPr>
              <a:t>con</a:t>
            </a:r>
            <a:r>
              <a:rPr sz="1600" b="1" i="1" spc="-45" dirty="0">
                <a:latin typeface="Times New Roman"/>
                <a:cs typeface="Times New Roman"/>
              </a:rPr>
              <a:t> </a:t>
            </a:r>
            <a:r>
              <a:rPr sz="1600" b="1" i="1" dirty="0">
                <a:latin typeface="Times New Roman"/>
                <a:cs typeface="Times New Roman"/>
              </a:rPr>
              <a:t>la</a:t>
            </a:r>
            <a:r>
              <a:rPr sz="1600" b="1" i="1" spc="-45" dirty="0">
                <a:latin typeface="Times New Roman"/>
                <a:cs typeface="Times New Roman"/>
              </a:rPr>
              <a:t> </a:t>
            </a:r>
            <a:r>
              <a:rPr sz="1600" b="1" i="1" dirty="0">
                <a:latin typeface="Times New Roman"/>
                <a:cs typeface="Times New Roman"/>
              </a:rPr>
              <a:t>transformación</a:t>
            </a:r>
            <a:r>
              <a:rPr sz="1600" b="1" i="1" spc="-10" dirty="0">
                <a:latin typeface="Times New Roman"/>
                <a:cs typeface="Times New Roman"/>
              </a:rPr>
              <a:t> </a:t>
            </a:r>
            <a:r>
              <a:rPr sz="1600" b="1" i="1" dirty="0">
                <a:latin typeface="Times New Roman"/>
                <a:cs typeface="Times New Roman"/>
              </a:rPr>
              <a:t>social</a:t>
            </a:r>
            <a:r>
              <a:rPr sz="1600" i="1" dirty="0">
                <a:latin typeface="Times New Roman"/>
                <a:cs typeface="Times New Roman"/>
              </a:rPr>
              <a:t>.</a:t>
            </a:r>
            <a:r>
              <a:rPr sz="1600" i="1" spc="-40" dirty="0">
                <a:latin typeface="Times New Roman"/>
                <a:cs typeface="Times New Roman"/>
              </a:rPr>
              <a:t> </a:t>
            </a:r>
            <a:r>
              <a:rPr sz="1600" i="1" dirty="0">
                <a:latin typeface="Times New Roman"/>
                <a:cs typeface="Times New Roman"/>
              </a:rPr>
              <a:t>Juntos</a:t>
            </a:r>
            <a:r>
              <a:rPr sz="1600" i="1" spc="-35" dirty="0">
                <a:latin typeface="Times New Roman"/>
                <a:cs typeface="Times New Roman"/>
              </a:rPr>
              <a:t> </a:t>
            </a:r>
            <a:r>
              <a:rPr sz="1600" i="1" dirty="0">
                <a:latin typeface="Times New Roman"/>
                <a:cs typeface="Times New Roman"/>
              </a:rPr>
              <a:t>podemos</a:t>
            </a:r>
            <a:r>
              <a:rPr sz="1600" i="1" spc="-55" dirty="0">
                <a:latin typeface="Times New Roman"/>
                <a:cs typeface="Times New Roman"/>
              </a:rPr>
              <a:t> </a:t>
            </a:r>
            <a:r>
              <a:rPr sz="1600" i="1" dirty="0">
                <a:latin typeface="Times New Roman"/>
                <a:cs typeface="Times New Roman"/>
              </a:rPr>
              <a:t>hacer</a:t>
            </a:r>
            <a:r>
              <a:rPr sz="1600" i="1" spc="-35" dirty="0">
                <a:latin typeface="Times New Roman"/>
                <a:cs typeface="Times New Roman"/>
              </a:rPr>
              <a:t> </a:t>
            </a:r>
            <a:r>
              <a:rPr sz="1600" i="1" spc="-25" dirty="0">
                <a:latin typeface="Times New Roman"/>
                <a:cs typeface="Times New Roman"/>
              </a:rPr>
              <a:t>la </a:t>
            </a:r>
            <a:r>
              <a:rPr sz="1600" i="1" spc="-10" dirty="0">
                <a:latin typeface="Times New Roman"/>
                <a:cs typeface="Times New Roman"/>
              </a:rPr>
              <a:t>diferencia.</a:t>
            </a:r>
            <a:endParaRPr sz="1600">
              <a:latin typeface="Times New Roman"/>
              <a:cs typeface="Times New Roman"/>
            </a:endParaRPr>
          </a:p>
        </p:txBody>
      </p:sp>
      <p:sp>
        <p:nvSpPr>
          <p:cNvPr id="4" name="object 4"/>
          <p:cNvSpPr txBox="1"/>
          <p:nvPr/>
        </p:nvSpPr>
        <p:spPr>
          <a:xfrm>
            <a:off x="1714245" y="3335528"/>
            <a:ext cx="5328285" cy="1311275"/>
          </a:xfrm>
          <a:prstGeom prst="rect">
            <a:avLst/>
          </a:prstGeom>
        </p:spPr>
        <p:txBody>
          <a:bodyPr vert="horz" wrap="square" lIns="0" tIns="12700" rIns="0" bIns="0" rtlCol="0">
            <a:spAutoFit/>
          </a:bodyPr>
          <a:lstStyle/>
          <a:p>
            <a:pPr marL="12700" marR="5080" algn="ctr">
              <a:lnSpc>
                <a:spcPct val="100000"/>
              </a:lnSpc>
              <a:spcBef>
                <a:spcPts val="100"/>
              </a:spcBef>
            </a:pPr>
            <a:r>
              <a:rPr sz="3200" dirty="0">
                <a:latin typeface="Arial MT"/>
                <a:cs typeface="Arial MT"/>
              </a:rPr>
              <a:t>Diana</a:t>
            </a:r>
            <a:r>
              <a:rPr sz="3200" spc="-50" dirty="0">
                <a:latin typeface="Arial MT"/>
                <a:cs typeface="Arial MT"/>
              </a:rPr>
              <a:t> </a:t>
            </a:r>
            <a:r>
              <a:rPr sz="3200" dirty="0">
                <a:latin typeface="Arial MT"/>
                <a:cs typeface="Arial MT"/>
              </a:rPr>
              <a:t>Ximena</a:t>
            </a:r>
            <a:r>
              <a:rPr sz="3200" spc="-60" dirty="0">
                <a:latin typeface="Arial MT"/>
                <a:cs typeface="Arial MT"/>
              </a:rPr>
              <a:t> </a:t>
            </a:r>
            <a:r>
              <a:rPr sz="3200" dirty="0">
                <a:latin typeface="Arial MT"/>
                <a:cs typeface="Arial MT"/>
              </a:rPr>
              <a:t>Álvarez</a:t>
            </a:r>
            <a:r>
              <a:rPr sz="3200" spc="-65" dirty="0">
                <a:latin typeface="Arial MT"/>
                <a:cs typeface="Arial MT"/>
              </a:rPr>
              <a:t> </a:t>
            </a:r>
            <a:r>
              <a:rPr sz="3200" spc="-10" dirty="0">
                <a:latin typeface="Arial MT"/>
                <a:cs typeface="Arial MT"/>
              </a:rPr>
              <a:t>Torres TESORERA</a:t>
            </a:r>
            <a:endParaRPr sz="3200">
              <a:latin typeface="Arial MT"/>
              <a:cs typeface="Arial MT"/>
            </a:endParaRPr>
          </a:p>
          <a:p>
            <a:pPr marL="635" algn="ctr">
              <a:lnSpc>
                <a:spcPct val="100000"/>
              </a:lnSpc>
              <a:spcBef>
                <a:spcPts val="40"/>
              </a:spcBef>
            </a:pPr>
            <a:r>
              <a:rPr sz="2000" dirty="0">
                <a:latin typeface="Arial MT"/>
                <a:cs typeface="Arial MT"/>
              </a:rPr>
              <a:t>Tel</a:t>
            </a:r>
            <a:r>
              <a:rPr sz="2000" spc="-40" dirty="0">
                <a:latin typeface="Arial MT"/>
                <a:cs typeface="Arial MT"/>
              </a:rPr>
              <a:t> </a:t>
            </a:r>
            <a:r>
              <a:rPr sz="2000" spc="-10" dirty="0">
                <a:latin typeface="Arial MT"/>
                <a:cs typeface="Arial MT"/>
              </a:rPr>
              <a:t>3004295138</a:t>
            </a:r>
            <a:endParaRPr sz="2000">
              <a:latin typeface="Arial MT"/>
              <a:cs typeface="Arial M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9144000" cy="5143499"/>
          </a:xfrm>
          <a:prstGeom prst="rect">
            <a:avLst/>
          </a:prstGeom>
          <a:solidFill>
            <a:srgbClr val="92D050"/>
          </a:solidFill>
        </p:spPr>
      </p:pic>
      <p:sp>
        <p:nvSpPr>
          <p:cNvPr id="9" name="object 9"/>
          <p:cNvSpPr txBox="1"/>
          <p:nvPr/>
        </p:nvSpPr>
        <p:spPr>
          <a:xfrm>
            <a:off x="2286000" y="1657350"/>
            <a:ext cx="4338003" cy="636841"/>
          </a:xfrm>
          <a:prstGeom prst="rect">
            <a:avLst/>
          </a:prstGeom>
          <a:solidFill>
            <a:srgbClr val="92D050"/>
          </a:solidFill>
          <a:ln w="9144">
            <a:solidFill>
              <a:srgbClr val="1F1F1F"/>
            </a:solidFill>
          </a:ln>
        </p:spPr>
        <p:txBody>
          <a:bodyPr vert="horz" wrap="square" lIns="0" tIns="69850" rIns="0" bIns="0" rtlCol="0">
            <a:spAutoFit/>
          </a:bodyPr>
          <a:lstStyle/>
          <a:p>
            <a:pPr marL="312420" marR="152400" algn="ctr">
              <a:lnSpc>
                <a:spcPct val="114999"/>
              </a:lnSpc>
              <a:spcBef>
                <a:spcPts val="550"/>
              </a:spcBef>
            </a:pPr>
            <a:r>
              <a:rPr lang="es-ES" sz="1600" b="1" dirty="0" smtClean="0">
                <a:solidFill>
                  <a:schemeClr val="tx1"/>
                </a:solidFill>
                <a:latin typeface="Arial"/>
                <a:cs typeface="Arial"/>
              </a:rPr>
              <a:t>1. EFECTIVO Y EQUIVALENTES A EFECTIVO</a:t>
            </a:r>
            <a:endParaRPr sz="1600" b="1" dirty="0">
              <a:solidFill>
                <a:schemeClr val="tx1"/>
              </a:solidFill>
              <a:latin typeface="Arial"/>
              <a:cs typeface="Arial"/>
            </a:endParaRPr>
          </a:p>
        </p:txBody>
      </p:sp>
      <p:pic>
        <p:nvPicPr>
          <p:cNvPr id="1030" name="Picture 6" descr="bolsa de dinero, monedas en efectivo, dinero y reloj. dibujos animados de  icono de pago. el tiempo es dinero concepto de fondo. 3487356 Vector en  Vecteezy"/>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4742" y="2294191"/>
            <a:ext cx="2760518" cy="2760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914400" y="1733550"/>
            <a:ext cx="7620000" cy="2585323"/>
          </a:xfrm>
          <a:prstGeom prst="rect">
            <a:avLst/>
          </a:prstGeom>
          <a:noFill/>
        </p:spPr>
        <p:txBody>
          <a:bodyPr wrap="square" rtlCol="0">
            <a:spAutoFit/>
          </a:bodyPr>
          <a:lstStyle/>
          <a:p>
            <a:pPr algn="just"/>
            <a:r>
              <a:rPr lang="es-ES" dirty="0" smtClean="0"/>
              <a:t>Para la vigencia 2025, nuestra organización cerró con </a:t>
            </a:r>
            <a:r>
              <a:rPr lang="es-ES" b="1" i="1" dirty="0" smtClean="0"/>
              <a:t>3170 afiliados </a:t>
            </a:r>
            <a:r>
              <a:rPr lang="es-ES" dirty="0" smtClean="0"/>
              <a:t>entre el municipio y el departamento. Se evidencia un aumento significativo de afiliados; ya que al inicio de la vigencia 2025, se encontraban afiliados a la organización aproximadamente 3082 entre Armenia y el departamento. En este sentido, es importante invitar a todos los maestros que han cambiado el tipo de vinculación con cada una de las Secretarías de Educación para que revisen los descuentos en su desprendibles de pago y poder acceder a los servicios y beneficios de estar afiliado al sindicato.</a:t>
            </a:r>
            <a:endParaRPr lang="en-US" dirty="0"/>
          </a:p>
        </p:txBody>
      </p:sp>
      <p:sp>
        <p:nvSpPr>
          <p:cNvPr id="12" name="CuadroTexto 11"/>
          <p:cNvSpPr txBox="1"/>
          <p:nvPr/>
        </p:nvSpPr>
        <p:spPr>
          <a:xfrm>
            <a:off x="2362200" y="1123950"/>
            <a:ext cx="4267200" cy="369332"/>
          </a:xfrm>
          <a:prstGeom prst="rect">
            <a:avLst/>
          </a:prstGeom>
          <a:noFill/>
        </p:spPr>
        <p:txBody>
          <a:bodyPr wrap="square" rtlCol="0">
            <a:spAutoFit/>
          </a:bodyPr>
          <a:lstStyle/>
          <a:p>
            <a:pPr algn="ctr"/>
            <a:r>
              <a:rPr lang="es-ES" b="1" dirty="0" smtClean="0"/>
              <a:t>ESTADO DE AFILIACIÓN</a:t>
            </a:r>
            <a:endParaRPr lang="en-US" b="1" dirty="0"/>
          </a:p>
        </p:txBody>
      </p:sp>
    </p:spTree>
    <p:extLst>
      <p:ext uri="{BB962C8B-B14F-4D97-AF65-F5344CB8AC3E}">
        <p14:creationId xmlns:p14="http://schemas.microsoft.com/office/powerpoint/2010/main" val="91592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600" y="895350"/>
            <a:ext cx="8096249" cy="876164"/>
          </a:xfrm>
          <a:prstGeom prst="rect">
            <a:avLst/>
          </a:prstGeom>
        </p:spPr>
        <p:txBody>
          <a:bodyPr vert="horz" wrap="square" lIns="0" tIns="562890" rIns="0" bIns="0" rtlCol="0">
            <a:spAutoFit/>
          </a:bodyPr>
          <a:lstStyle/>
          <a:p>
            <a:pPr marL="191770">
              <a:lnSpc>
                <a:spcPct val="100000"/>
              </a:lnSpc>
              <a:spcBef>
                <a:spcPts val="95"/>
              </a:spcBef>
            </a:pPr>
            <a:r>
              <a:rPr lang="es-ES" sz="2000" b="1" dirty="0" smtClean="0">
                <a:latin typeface="Arial"/>
                <a:cs typeface="Arial"/>
              </a:rPr>
              <a:t>1.1. </a:t>
            </a:r>
            <a:r>
              <a:rPr sz="2000" b="1" dirty="0" smtClean="0">
                <a:latin typeface="Arial"/>
                <a:cs typeface="Arial"/>
              </a:rPr>
              <a:t>EFECTIVO</a:t>
            </a:r>
            <a:r>
              <a:rPr sz="2000" b="1" spc="-30" dirty="0" smtClean="0">
                <a:latin typeface="Arial"/>
                <a:cs typeface="Arial"/>
              </a:rPr>
              <a:t> </a:t>
            </a:r>
            <a:r>
              <a:rPr sz="2000" b="1" dirty="0">
                <a:latin typeface="Arial"/>
                <a:cs typeface="Arial"/>
              </a:rPr>
              <a:t>Y</a:t>
            </a:r>
            <a:r>
              <a:rPr sz="2000" b="1" spc="-35" dirty="0">
                <a:latin typeface="Arial"/>
                <a:cs typeface="Arial"/>
              </a:rPr>
              <a:t> </a:t>
            </a:r>
            <a:r>
              <a:rPr sz="2000" b="1" dirty="0">
                <a:latin typeface="Arial"/>
                <a:cs typeface="Arial"/>
              </a:rPr>
              <a:t>EQUIVALENTES</a:t>
            </a:r>
            <a:r>
              <a:rPr sz="2000" b="1" spc="-35" dirty="0">
                <a:latin typeface="Arial"/>
                <a:cs typeface="Arial"/>
              </a:rPr>
              <a:t> </a:t>
            </a:r>
            <a:r>
              <a:rPr sz="2000" b="1" dirty="0">
                <a:latin typeface="Arial"/>
                <a:cs typeface="Arial"/>
              </a:rPr>
              <a:t>A</a:t>
            </a:r>
            <a:r>
              <a:rPr sz="2000" b="1" spc="-35" dirty="0">
                <a:latin typeface="Arial"/>
                <a:cs typeface="Arial"/>
              </a:rPr>
              <a:t> </a:t>
            </a:r>
            <a:r>
              <a:rPr sz="2000" b="1" spc="-10" dirty="0">
                <a:latin typeface="Arial"/>
                <a:cs typeface="Arial"/>
              </a:rPr>
              <a:t>EFECTIVO</a:t>
            </a:r>
            <a:endParaRPr sz="2000" dirty="0">
              <a:latin typeface="Arial"/>
              <a:cs typeface="Arial"/>
            </a:endParaRPr>
          </a:p>
        </p:txBody>
      </p:sp>
      <p:sp>
        <p:nvSpPr>
          <p:cNvPr id="7" name="CuadroTexto 6"/>
          <p:cNvSpPr txBox="1"/>
          <p:nvPr/>
        </p:nvSpPr>
        <p:spPr>
          <a:xfrm>
            <a:off x="685800" y="4476750"/>
            <a:ext cx="7924800" cy="369332"/>
          </a:xfrm>
          <a:prstGeom prst="rect">
            <a:avLst/>
          </a:prstGeom>
          <a:noFill/>
        </p:spPr>
        <p:txBody>
          <a:bodyPr wrap="square" rtlCol="0">
            <a:spAutoFit/>
          </a:bodyPr>
          <a:lstStyle/>
          <a:p>
            <a:r>
              <a:rPr lang="es-ES" sz="1100" b="1" i="1" dirty="0" smtClean="0"/>
              <a:t>Nota 1</a:t>
            </a:r>
            <a:r>
              <a:rPr lang="es-ES" sz="1100" dirty="0" smtClean="0"/>
              <a:t>: Se actualizó el reglamento interno de manejo de caja menor</a:t>
            </a:r>
            <a:r>
              <a:rPr lang="es-ES" dirty="0" smtClean="0"/>
              <a:t>. </a:t>
            </a:r>
            <a:r>
              <a:rPr lang="es-ES" sz="1100" dirty="0" smtClean="0"/>
              <a:t>Se actualizó a 1SMMLV.</a:t>
            </a:r>
            <a:endParaRPr lang="en-US" sz="1100" dirty="0"/>
          </a:p>
        </p:txBody>
      </p:sp>
      <p:pic>
        <p:nvPicPr>
          <p:cNvPr id="2" name="Imagen 1"/>
          <p:cNvPicPr>
            <a:picLocks noChangeAspect="1"/>
          </p:cNvPicPr>
          <p:nvPr/>
        </p:nvPicPr>
        <p:blipFill>
          <a:blip r:embed="rId2"/>
          <a:stretch>
            <a:fillRect/>
          </a:stretch>
        </p:blipFill>
        <p:spPr>
          <a:xfrm>
            <a:off x="322130" y="1874716"/>
            <a:ext cx="8002719" cy="2080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798" y="514350"/>
            <a:ext cx="8096249" cy="411806"/>
          </a:xfrm>
          <a:prstGeom prst="rect">
            <a:avLst/>
          </a:prstGeom>
        </p:spPr>
        <p:txBody>
          <a:bodyPr vert="horz" wrap="square" lIns="0" tIns="103023" rIns="0" bIns="0" rtlCol="0">
            <a:spAutoFit/>
          </a:bodyPr>
          <a:lstStyle/>
          <a:p>
            <a:pPr marL="324485">
              <a:lnSpc>
                <a:spcPct val="100000"/>
              </a:lnSpc>
              <a:spcBef>
                <a:spcPts val="95"/>
              </a:spcBef>
            </a:pPr>
            <a:r>
              <a:rPr lang="es-ES" sz="2000" b="1" dirty="0" smtClean="0">
                <a:latin typeface="Arial"/>
                <a:cs typeface="Arial"/>
              </a:rPr>
              <a:t>1.2. </a:t>
            </a:r>
            <a:r>
              <a:rPr sz="2000" b="1" dirty="0" smtClean="0">
                <a:latin typeface="Arial"/>
                <a:cs typeface="Arial"/>
              </a:rPr>
              <a:t>ACTIVOS</a:t>
            </a:r>
            <a:r>
              <a:rPr sz="2000" b="1" spc="-120" dirty="0" smtClean="0">
                <a:latin typeface="Arial"/>
                <a:cs typeface="Arial"/>
              </a:rPr>
              <a:t> </a:t>
            </a:r>
            <a:r>
              <a:rPr sz="2000" b="1" spc="-10" dirty="0">
                <a:latin typeface="Arial"/>
                <a:cs typeface="Arial"/>
              </a:rPr>
              <a:t>FINANCIEROS</a:t>
            </a:r>
            <a:endParaRPr sz="2000" dirty="0">
              <a:latin typeface="Arial"/>
              <a:cs typeface="Arial"/>
            </a:endParaRPr>
          </a:p>
        </p:txBody>
      </p:sp>
      <p:sp>
        <p:nvSpPr>
          <p:cNvPr id="11" name="CuadroTexto 10"/>
          <p:cNvSpPr txBox="1"/>
          <p:nvPr/>
        </p:nvSpPr>
        <p:spPr>
          <a:xfrm>
            <a:off x="609600" y="4543336"/>
            <a:ext cx="7924800" cy="600164"/>
          </a:xfrm>
          <a:prstGeom prst="rect">
            <a:avLst/>
          </a:prstGeom>
          <a:noFill/>
        </p:spPr>
        <p:txBody>
          <a:bodyPr wrap="square" rtlCol="0">
            <a:spAutoFit/>
          </a:bodyPr>
          <a:lstStyle/>
          <a:p>
            <a:r>
              <a:rPr lang="es-ES" sz="1100" b="1" i="1" dirty="0" smtClean="0"/>
              <a:t>Nota 2</a:t>
            </a:r>
            <a:r>
              <a:rPr lang="es-ES" sz="1100" dirty="0" smtClean="0"/>
              <a:t>: Se retiraron las rentabilidades de los CDT de </a:t>
            </a:r>
            <a:r>
              <a:rPr lang="es-ES" sz="1100" dirty="0" err="1" smtClean="0"/>
              <a:t>Juriscoop</a:t>
            </a:r>
            <a:r>
              <a:rPr lang="es-ES" sz="1100" dirty="0" smtClean="0"/>
              <a:t> y Mundo mujer por $19.976.456.</a:t>
            </a:r>
          </a:p>
          <a:p>
            <a:r>
              <a:rPr lang="es-ES" sz="1100" b="1" i="1" dirty="0" smtClean="0"/>
              <a:t>Nota 3: </a:t>
            </a:r>
            <a:r>
              <a:rPr lang="es-ES" sz="1100" dirty="0" smtClean="0"/>
              <a:t>Los rendimientos generados por las inversiones y las cuentas de ahorro en lo corrido del año 2025 corresponden a $42.972.338, reconocidos en el resultado del ejercicio. </a:t>
            </a:r>
            <a:endParaRPr lang="en-US" sz="1100" dirty="0"/>
          </a:p>
        </p:txBody>
      </p:sp>
      <p:pic>
        <p:nvPicPr>
          <p:cNvPr id="2" name="Imagen 1"/>
          <p:cNvPicPr>
            <a:picLocks noChangeAspect="1"/>
          </p:cNvPicPr>
          <p:nvPr/>
        </p:nvPicPr>
        <p:blipFill>
          <a:blip r:embed="rId2"/>
          <a:stretch>
            <a:fillRect/>
          </a:stretch>
        </p:blipFill>
        <p:spPr>
          <a:xfrm>
            <a:off x="1219200" y="1019075"/>
            <a:ext cx="6534150" cy="34313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742950"/>
            <a:ext cx="8096249" cy="666875"/>
          </a:xfrm>
          <a:prstGeom prst="rect">
            <a:avLst/>
          </a:prstGeom>
        </p:spPr>
        <p:txBody>
          <a:bodyPr vert="horz" wrap="square" lIns="0" tIns="355626" rIns="0" bIns="0" rtlCol="0">
            <a:spAutoFit/>
          </a:bodyPr>
          <a:lstStyle/>
          <a:p>
            <a:pPr marL="324485">
              <a:lnSpc>
                <a:spcPct val="100000"/>
              </a:lnSpc>
              <a:spcBef>
                <a:spcPts val="95"/>
              </a:spcBef>
            </a:pPr>
            <a:r>
              <a:rPr lang="es-ES" sz="2000" b="1" dirty="0" smtClean="0">
                <a:latin typeface="Arial"/>
                <a:cs typeface="Arial"/>
              </a:rPr>
              <a:t>1.3. </a:t>
            </a:r>
            <a:r>
              <a:rPr sz="2000" b="1" dirty="0" smtClean="0">
                <a:latin typeface="Arial"/>
                <a:cs typeface="Arial"/>
              </a:rPr>
              <a:t>PROPIEDADES</a:t>
            </a:r>
            <a:r>
              <a:rPr sz="2000" b="1" spc="-35" dirty="0" smtClean="0">
                <a:latin typeface="Arial"/>
                <a:cs typeface="Arial"/>
              </a:rPr>
              <a:t> </a:t>
            </a:r>
            <a:r>
              <a:rPr sz="2000" b="1" dirty="0">
                <a:latin typeface="Arial"/>
                <a:cs typeface="Arial"/>
              </a:rPr>
              <a:t>PLANTA</a:t>
            </a:r>
            <a:r>
              <a:rPr sz="2000" b="1" spc="-35" dirty="0">
                <a:latin typeface="Arial"/>
                <a:cs typeface="Arial"/>
              </a:rPr>
              <a:t> </a:t>
            </a:r>
            <a:r>
              <a:rPr sz="2000" b="1" dirty="0">
                <a:latin typeface="Arial"/>
                <a:cs typeface="Arial"/>
              </a:rPr>
              <a:t>Y</a:t>
            </a:r>
            <a:r>
              <a:rPr sz="2000" b="1" spc="-30" dirty="0">
                <a:latin typeface="Arial"/>
                <a:cs typeface="Arial"/>
              </a:rPr>
              <a:t> </a:t>
            </a:r>
            <a:r>
              <a:rPr sz="2000" b="1" spc="-10" dirty="0" smtClean="0">
                <a:latin typeface="Arial"/>
                <a:cs typeface="Arial"/>
              </a:rPr>
              <a:t>EQU</a:t>
            </a:r>
            <a:r>
              <a:rPr lang="es-ES" sz="2000" b="1" spc="-10" dirty="0" smtClean="0">
                <a:latin typeface="Arial"/>
                <a:cs typeface="Arial"/>
              </a:rPr>
              <a:t>IP</a:t>
            </a:r>
            <a:r>
              <a:rPr sz="2000" b="1" spc="-10" dirty="0" smtClean="0">
                <a:latin typeface="Arial"/>
                <a:cs typeface="Arial"/>
              </a:rPr>
              <a:t>OS</a:t>
            </a:r>
            <a:endParaRPr sz="2000" dirty="0">
              <a:latin typeface="Arial"/>
              <a:cs typeface="Arial"/>
            </a:endParaRPr>
          </a:p>
        </p:txBody>
      </p:sp>
      <p:pic>
        <p:nvPicPr>
          <p:cNvPr id="8" name="Imagen 7"/>
          <p:cNvPicPr>
            <a:picLocks noChangeAspect="1"/>
          </p:cNvPicPr>
          <p:nvPr/>
        </p:nvPicPr>
        <p:blipFill>
          <a:blip r:embed="rId2"/>
          <a:stretch>
            <a:fillRect/>
          </a:stretch>
        </p:blipFill>
        <p:spPr>
          <a:xfrm>
            <a:off x="785811" y="1409825"/>
            <a:ext cx="7439025" cy="3067050"/>
          </a:xfrm>
          <a:prstGeom prst="rect">
            <a:avLst/>
          </a:prstGeom>
        </p:spPr>
      </p:pic>
      <p:sp>
        <p:nvSpPr>
          <p:cNvPr id="4" name="CuadroTexto 3"/>
          <p:cNvSpPr txBox="1"/>
          <p:nvPr/>
        </p:nvSpPr>
        <p:spPr>
          <a:xfrm>
            <a:off x="809874" y="4441908"/>
            <a:ext cx="7924800" cy="261610"/>
          </a:xfrm>
          <a:prstGeom prst="rect">
            <a:avLst/>
          </a:prstGeom>
          <a:noFill/>
        </p:spPr>
        <p:txBody>
          <a:bodyPr wrap="square" rtlCol="0">
            <a:spAutoFit/>
          </a:bodyPr>
          <a:lstStyle/>
          <a:p>
            <a:r>
              <a:rPr lang="es-ES" sz="1100" i="1" dirty="0" smtClean="0"/>
              <a:t>**Procesamiento de datos: Todos los equipos de computo y comunicaciones de la organización. </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a:spLocks/>
          </p:cNvSpPr>
          <p:nvPr/>
        </p:nvSpPr>
        <p:spPr>
          <a:xfrm>
            <a:off x="228600" y="742950"/>
            <a:ext cx="8458200" cy="974652"/>
          </a:xfrm>
          <a:prstGeom prst="rect">
            <a:avLst/>
          </a:prstGeom>
        </p:spPr>
        <p:txBody>
          <a:bodyPr vert="horz" wrap="square" lIns="0" tIns="355626" rIns="0" bIns="0" rtlCol="0">
            <a:spAutoFit/>
          </a:bodyPr>
          <a:lstStyle>
            <a:lvl1pPr>
              <a:defRPr>
                <a:latin typeface="+mj-lt"/>
                <a:ea typeface="+mj-ea"/>
                <a:cs typeface="+mj-cs"/>
              </a:defRPr>
            </a:lvl1pPr>
          </a:lstStyle>
          <a:p>
            <a:pPr marL="324485">
              <a:spcBef>
                <a:spcPts val="95"/>
              </a:spcBef>
            </a:pPr>
            <a:r>
              <a:rPr lang="es-ES" sz="2000" b="1" dirty="0" smtClean="0">
                <a:latin typeface="Arial"/>
                <a:cs typeface="Arial"/>
              </a:rPr>
              <a:t>1.4</a:t>
            </a:r>
            <a:r>
              <a:rPr lang="es-ES" sz="2000" b="1" dirty="0" smtClean="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CUENTAS COMERCIALES POR COBRAR Y OTRAS CUENTAS POR COBRAR </a:t>
            </a:r>
          </a:p>
        </p:txBody>
      </p:sp>
      <p:pic>
        <p:nvPicPr>
          <p:cNvPr id="2" name="Imagen 1"/>
          <p:cNvPicPr>
            <a:picLocks noChangeAspect="1"/>
          </p:cNvPicPr>
          <p:nvPr/>
        </p:nvPicPr>
        <p:blipFill>
          <a:blip r:embed="rId2"/>
          <a:stretch>
            <a:fillRect/>
          </a:stretch>
        </p:blipFill>
        <p:spPr>
          <a:xfrm>
            <a:off x="1095375" y="1800225"/>
            <a:ext cx="6953250" cy="1543050"/>
          </a:xfrm>
          <a:prstGeom prst="rect">
            <a:avLst/>
          </a:prstGeom>
        </p:spPr>
      </p:pic>
      <p:pic>
        <p:nvPicPr>
          <p:cNvPr id="3" name="Imagen 2"/>
          <p:cNvPicPr>
            <a:picLocks noChangeAspect="1"/>
          </p:cNvPicPr>
          <p:nvPr/>
        </p:nvPicPr>
        <p:blipFill>
          <a:blip r:embed="rId3"/>
          <a:stretch>
            <a:fillRect/>
          </a:stretch>
        </p:blipFill>
        <p:spPr>
          <a:xfrm>
            <a:off x="1095375" y="3320761"/>
            <a:ext cx="6962775" cy="9429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TotalTime>
  <Words>1446</Words>
  <Application>Microsoft Office PowerPoint</Application>
  <PresentationFormat>Presentación en pantalla (16:9)</PresentationFormat>
  <Paragraphs>174</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Arial MT</vt:lpstr>
      <vt:lpstr>Bradley Hand ITC</vt:lpstr>
      <vt:lpstr>Calibri</vt:lpstr>
      <vt:lpstr>Times New Roman</vt:lpstr>
      <vt:lpstr>Office Theme</vt:lpstr>
      <vt:lpstr>INFORME TESORERÍA SUTEQ CIERRE CONTABLE  2025</vt:lpstr>
      <vt:lpstr>Presentación de PowerPoint</vt:lpstr>
      <vt:lpstr>INFORME TESORERÍA SUTEQ</vt:lpstr>
      <vt:lpstr>Presentación de PowerPoint</vt:lpstr>
      <vt:lpstr>Presentación de PowerPoint</vt:lpstr>
      <vt:lpstr>1.1. EFECTIVO Y EQUIVALENTES A EFECTIVO</vt:lpstr>
      <vt:lpstr>1.2. ACTIVOS FINANCIEROS</vt:lpstr>
      <vt:lpstr>1.3. PROPIEDADES PLANTA Y EQUIPOS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 DE PRESUPUESTO 2026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Les invito a reflexionar sobre estos desafíos y a redoblar nuestros esfuerzos para construir un sindicato fuerte, unido y comprometido con la transformación social. Juntos podemos hacer la diferencia.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TESORERÍA SUTEQ CIERRE 2025</dc:title>
  <dc:creator>Diana</dc:creator>
  <cp:lastModifiedBy>Diana</cp:lastModifiedBy>
  <cp:revision>37</cp:revision>
  <dcterms:created xsi:type="dcterms:W3CDTF">2026-02-17T22:40:58Z</dcterms:created>
  <dcterms:modified xsi:type="dcterms:W3CDTF">2026-03-12T17:15:20Z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2025-02-18T00:00:00Z</vt:filetime>
  </property>
  <property fmtid="{D5CDD505-2E9C-101B-9397-08002B2CF9AE}" pid="3" name="Creator">
    <vt:lpwstr>Microsoft® PowerPoint® 2016</vt:lpwstr>
  </property>
  <property fmtid="{D5CDD505-2E9C-101B-9397-08002B2CF9AE}" pid="4" name="LastSaved">
    <vt:filetime>2026-02-17T00:00:00Z</vt:filetime>
  </property>
  <property fmtid="{D5CDD505-2E9C-101B-9397-08002B2CF9AE}" pid="5" name="Producer">
    <vt:lpwstr>www.ilovepdf.com</vt:lpwstr>
  </property>
</Properties>
</file>